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8" r:id="rId3"/>
    <p:sldId id="278" r:id="rId4"/>
    <p:sldId id="296" r:id="rId5"/>
    <p:sldId id="291" r:id="rId6"/>
    <p:sldId id="292" r:id="rId7"/>
    <p:sldId id="276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4" r:id="rId19"/>
    <p:sldId id="295" r:id="rId20"/>
    <p:sldId id="280" r:id="rId21"/>
    <p:sldId id="293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00B1-41CB-402F-ADA0-2D1B38C2ABBB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D819B-8CE2-47AA-B16A-D2A5C4479D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26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462D-21A6-40A4-9609-65BC4A805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874C6-C3C7-4F1D-B4FC-56BC94ADC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116AB-8BE3-4AB5-A18F-A39B38E4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03C0-104F-496C-AE5F-10EE5497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5C4CB-72F2-4066-ADA9-76B1FAD1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75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AFA9-D846-4F1A-A1FD-C5D98E82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5FA5A-2EC7-4C4A-A3EA-9D854CFF7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1817-5D56-41AB-BCE5-8380D7DB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6932C-EE84-477D-8FCE-1C5D8919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96A4F-FE19-4911-AFEF-F205AC66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B5533-7983-47A9-8DFA-71CD52EA4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E323-5BFC-4EEE-B517-2354CD1C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10E1-E972-4417-8E58-295BD88D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25D3-6C03-45CD-8406-805237CE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F3E4-0E58-48BF-90F8-34A6932D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4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8508-2394-406B-BA24-31CE6586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7C1E-593A-40ED-97B6-42A2D7A1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BC83-E056-47F9-B470-9AFF5FE7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3C5C1-92CA-4E41-AB1D-597F9312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9898-2532-4F16-9CAF-28E67626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39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3B3A-06F1-4803-B067-9A769440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9F255-BA4D-4238-AD81-F3C4223B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DE63-C702-4BBD-9987-2064DD45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6AEA-0F76-48FD-BAE6-5AFDC0BF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F671-07BF-43BE-A693-EC2ED9C1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3690-203B-4414-8E39-95B09007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661A-BA6D-4DC0-973C-3EAF861DA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C714B-C5BA-48CE-99EB-06DD0787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11E7-E5AE-4E55-BD11-F95CF26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E2D31-3DA2-45EC-950A-44403FF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99CF9-FD30-4D87-B13C-B9C34AF2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7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50F2-AD87-4539-8FBF-4E012F50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17214-E565-4719-B3FD-AAF94AE3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6B0C5-0370-4252-A8A2-4972E38F3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2DFB0-F97E-460E-8C4D-2B7E21BAA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E0FA8-C3EE-4104-857E-32E12BAF3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09EE2-8A8B-4861-8785-9268782B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91A7D-9726-4929-92DD-5882D2F9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1F27C-245C-425B-A25E-E390DBD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4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AAB-A9A3-48A6-88A2-8C895600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ABC63-F0F3-4D5C-8E01-BA4E8708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FB58F-14C3-4F51-A867-EFF8755F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56716-7156-4A25-A52D-9FE04AD2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7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AE66D-4FB0-4797-AE93-36BBA939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E961C-3EEE-42EA-BD3C-1BE1DD72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1AC1-C24B-4F49-B8EC-DD4963CC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7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6D87-EF27-47E3-96F9-A4C072F9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44B9-AB16-43FD-892F-C61F69C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F16F8-D904-4E33-AD5E-DD645523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C1166-3B42-4E52-9124-2BCDF131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54133-CF55-4DD5-A73E-8971AC0D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71078-4344-4716-9073-026E146D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6FD0-77D5-49DB-959E-1413AF84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E9C30-2FFA-468F-982B-5E5945A94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DCF1B-7057-42A2-BE43-26164A1AC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98DBA-6291-4DED-AAEF-6BDBF123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97A76-CA1D-46A5-8253-8A7BD8D1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7C0A-34E5-457B-A8B0-37B44314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0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34790-9129-41F7-9C39-C09FAECA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58499-2D4B-417F-8889-FCA70943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F79-A208-4059-9F25-53B952716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D816-C72A-45D1-9C45-68683ABCB270}" type="datetimeFigureOut">
              <a:rPr lang="fr-FR" smtClean="0"/>
              <a:t>06/08/2021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CCF9-7A98-48CC-931B-0CDFFFF47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3CBCE-2E3B-40EF-BF8C-9B1AD62D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74BC-CDA8-42C1-BA3C-B9A13C3A1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RywWsnxXfo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yOoOL9PC-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3500F-40EA-46BE-8F7B-4826809E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Rational politics?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9D2656-F2F7-4B1E-8CF1-B5D1A064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20" y="339461"/>
            <a:ext cx="8774978" cy="4519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5A107-D464-412C-AFB9-57948ECC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316" y="5043046"/>
            <a:ext cx="2064678" cy="2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0049" y="819149"/>
            <a:ext cx="3657600" cy="20478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Argument ad hominem.</a:t>
            </a:r>
          </a:p>
        </p:txBody>
      </p:sp>
      <p:sp>
        <p:nvSpPr>
          <p:cNvPr id="4" name="Oval 3"/>
          <p:cNvSpPr/>
          <p:nvPr/>
        </p:nvSpPr>
        <p:spPr>
          <a:xfrm>
            <a:off x="485774" y="3133724"/>
            <a:ext cx="3743326" cy="197167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Attacking the arguer, not the argument.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1650" y="910709"/>
            <a:ext cx="58864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are so stupid, your argument couldn’t possibly be true.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B3921-9D95-402D-B60F-23C9C095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1347787"/>
            <a:ext cx="5886450" cy="4414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484CDA-FA47-4FDB-B2DD-3D342E7D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0" y="5826831"/>
            <a:ext cx="1943100" cy="188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0049" y="1143001"/>
            <a:ext cx="4524375" cy="220027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Special pleading</a:t>
            </a:r>
          </a:p>
        </p:txBody>
      </p:sp>
      <p:sp>
        <p:nvSpPr>
          <p:cNvPr id="4" name="Oval 3"/>
          <p:cNvSpPr/>
          <p:nvPr/>
        </p:nvSpPr>
        <p:spPr>
          <a:xfrm>
            <a:off x="400050" y="3514726"/>
            <a:ext cx="4629150" cy="20859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Using double standards to excuse an individual or a group.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1875" y="133350"/>
            <a:ext cx="478155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 agree that everyone should pay their taxes. But since I’m short of money this year and want to take my family on a much needed holiday, it’s OK if I don’t declare my income.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C73924-B34D-472E-A983-151BABFD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415072"/>
            <a:ext cx="4781550" cy="5509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753BD-9F08-4D51-B185-6EE665E6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725"/>
            <a:ext cx="3254736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04825" y="666750"/>
            <a:ext cx="4457700" cy="1866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Circular reasoning</a:t>
            </a:r>
          </a:p>
        </p:txBody>
      </p:sp>
      <p:sp>
        <p:nvSpPr>
          <p:cNvPr id="4" name="Oval 3"/>
          <p:cNvSpPr/>
          <p:nvPr/>
        </p:nvSpPr>
        <p:spPr>
          <a:xfrm>
            <a:off x="819149" y="3000375"/>
            <a:ext cx="4276725" cy="24193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Assuming the truth of what you are supposed to be proving</a:t>
            </a:r>
          </a:p>
        </p:txBody>
      </p:sp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1FC1A5F9-9B8F-4D2B-9525-E89A4D03B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13" y="171450"/>
            <a:ext cx="5846862" cy="6139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C80BB-9BFA-48D8-9E1D-D83E65489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32" y="6519863"/>
            <a:ext cx="2428868" cy="1666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1025" y="1485901"/>
            <a:ext cx="4181475" cy="182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Argument ad ignorantiam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3638549"/>
            <a:ext cx="4038600" cy="1933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Claiming something is true because it cannot be proved to be false.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675" y="462646"/>
            <a:ext cx="6172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Since no one has been able to prove that there are no ghosts, we must conclude that ghosts exist.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53C6FC-A76B-4597-9330-7A8F79C7D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80" y="1289952"/>
            <a:ext cx="6018695" cy="519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B738E-A29F-4927-A8E1-D65AAB6D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5" y="6612584"/>
            <a:ext cx="3048000" cy="213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14374" y="1171575"/>
            <a:ext cx="4772025" cy="1752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False analogy</a:t>
            </a:r>
          </a:p>
        </p:txBody>
      </p:sp>
      <p:sp>
        <p:nvSpPr>
          <p:cNvPr id="4" name="Oval 3"/>
          <p:cNvSpPr/>
          <p:nvPr/>
        </p:nvSpPr>
        <p:spPr>
          <a:xfrm>
            <a:off x="714374" y="3228974"/>
            <a:ext cx="4772025" cy="20097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Assuming that because two things are alike in some respects they are alike in other respects.</a:t>
            </a:r>
          </a:p>
        </p:txBody>
      </p:sp>
      <p:pic>
        <p:nvPicPr>
          <p:cNvPr id="5" name="Picture 4" descr="A picture containing fruit, oranges&#10;&#10;Description automatically generated">
            <a:extLst>
              <a:ext uri="{FF2B5EF4-FFF2-40B4-BE49-F238E27FC236}">
                <a16:creationId xmlns:a16="http://schemas.microsoft.com/office/drawing/2014/main" id="{75320508-B22A-4E92-9D16-6A901CD9F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4" y="1566862"/>
            <a:ext cx="5978769" cy="372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00FA1-E20C-404F-87DF-85E18247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906" y="6534150"/>
            <a:ext cx="2536031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198" y="3810000"/>
            <a:ext cx="3381377" cy="146684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Loaded questions/</a:t>
            </a:r>
          </a:p>
          <a:p>
            <a:pPr algn="ctr"/>
            <a:r>
              <a:rPr lang="en-GB" sz="2800" dirty="0"/>
              <a:t>statements</a:t>
            </a:r>
          </a:p>
        </p:txBody>
      </p:sp>
      <p:sp>
        <p:nvSpPr>
          <p:cNvPr id="4" name="Oval 3"/>
          <p:cNvSpPr/>
          <p:nvPr/>
        </p:nvSpPr>
        <p:spPr>
          <a:xfrm>
            <a:off x="697286" y="5162549"/>
            <a:ext cx="3228975" cy="13716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 question/</a:t>
            </a:r>
          </a:p>
          <a:p>
            <a:pPr algn="ctr"/>
            <a:r>
              <a:rPr lang="en-GB" dirty="0"/>
              <a:t>statement which has a built-in assumption.</a:t>
            </a:r>
          </a:p>
        </p:txBody>
      </p:sp>
      <p:sp>
        <p:nvSpPr>
          <p:cNvPr id="5" name="Oval 4"/>
          <p:cNvSpPr/>
          <p:nvPr/>
        </p:nvSpPr>
        <p:spPr>
          <a:xfrm>
            <a:off x="823912" y="1695451"/>
            <a:ext cx="3228975" cy="16382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Assuming an answer in the way the question is phrased.</a:t>
            </a:r>
          </a:p>
        </p:txBody>
      </p:sp>
      <p:sp>
        <p:nvSpPr>
          <p:cNvPr id="6" name="Oval 5"/>
          <p:cNvSpPr/>
          <p:nvPr/>
        </p:nvSpPr>
        <p:spPr>
          <a:xfrm>
            <a:off x="247649" y="342900"/>
            <a:ext cx="3228975" cy="163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Begging the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794266"/>
            <a:ext cx="543090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headmaster did not come to school drunk today.</a:t>
            </a:r>
          </a:p>
        </p:txBody>
      </p:sp>
      <p:pic>
        <p:nvPicPr>
          <p:cNvPr id="10" name="Picture 9" descr="A picture containing person, wall, indoor, wooden&#10;&#10;Description automatically generated">
            <a:extLst>
              <a:ext uri="{FF2B5EF4-FFF2-40B4-BE49-F238E27FC236}">
                <a16:creationId xmlns:a16="http://schemas.microsoft.com/office/drawing/2014/main" id="{58BDB6AD-BFED-4494-88D4-51C7E53E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7059"/>
            <a:ext cx="5430903" cy="3612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13867-70ED-47E5-9B63-C59FBF9D0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047" y="4829175"/>
            <a:ext cx="2888856" cy="2381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74" y="1409700"/>
            <a:ext cx="3724275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Equivocation</a:t>
            </a:r>
          </a:p>
        </p:txBody>
      </p:sp>
      <p:sp>
        <p:nvSpPr>
          <p:cNvPr id="4" name="Oval 3"/>
          <p:cNvSpPr/>
          <p:nvPr/>
        </p:nvSpPr>
        <p:spPr>
          <a:xfrm>
            <a:off x="952500" y="3209925"/>
            <a:ext cx="4362450" cy="25622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Using language ambiguously. A word is used in two different senses within one argument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C294F-9B89-478D-ABF1-F70831187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2550"/>
            <a:ext cx="5537200" cy="415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CD79-B76E-4956-93C4-A569C1F50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63" y="6609044"/>
            <a:ext cx="2281237" cy="2203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53250" y="561974"/>
            <a:ext cx="3829050" cy="252412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False dilemma or false dichotomy</a:t>
            </a:r>
          </a:p>
        </p:txBody>
      </p:sp>
      <p:sp>
        <p:nvSpPr>
          <p:cNvPr id="4" name="Oval 3"/>
          <p:cNvSpPr/>
          <p:nvPr/>
        </p:nvSpPr>
        <p:spPr>
          <a:xfrm>
            <a:off x="6353175" y="3429000"/>
            <a:ext cx="5257800" cy="22574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Exaggerated either/or. Assuming that only two black and white alternatives exist.</a:t>
            </a:r>
          </a:p>
        </p:txBody>
      </p:sp>
      <p:sp>
        <p:nvSpPr>
          <p:cNvPr id="7" name="Oval 6"/>
          <p:cNvSpPr/>
          <p:nvPr/>
        </p:nvSpPr>
        <p:spPr>
          <a:xfrm>
            <a:off x="457199" y="285749"/>
            <a:ext cx="4010025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Excluding the middle</a:t>
            </a:r>
          </a:p>
        </p:txBody>
      </p:sp>
      <p:sp>
        <p:nvSpPr>
          <p:cNvPr id="8" name="Oval 7"/>
          <p:cNvSpPr/>
          <p:nvPr/>
        </p:nvSpPr>
        <p:spPr>
          <a:xfrm>
            <a:off x="104775" y="2647949"/>
            <a:ext cx="5562600" cy="26955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Considering only the two extremes in a range of possibilities (making the other side look worse than it actually is)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7700" y="638264"/>
            <a:ext cx="2991920" cy="2257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Non sequitur</a:t>
            </a:r>
          </a:p>
        </p:txBody>
      </p:sp>
      <p:sp>
        <p:nvSpPr>
          <p:cNvPr id="4" name="Oval 3"/>
          <p:cNvSpPr/>
          <p:nvPr/>
        </p:nvSpPr>
        <p:spPr>
          <a:xfrm>
            <a:off x="490538" y="3748132"/>
            <a:ext cx="3306244" cy="22573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Assumes a logical link between separate points.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9D0A2-2DB8-4DF0-A8A8-5C765365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40" y="0"/>
            <a:ext cx="5293519" cy="68580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C4D52835-EA8E-4BC5-9AA6-A91FBF578299}"/>
              </a:ext>
            </a:extLst>
          </p:cNvPr>
          <p:cNvSpPr/>
          <p:nvPr/>
        </p:nvSpPr>
        <p:spPr>
          <a:xfrm>
            <a:off x="7867651" y="409575"/>
            <a:ext cx="4191000" cy="2257336"/>
          </a:xfrm>
          <a:prstGeom prst="cloudCallout">
            <a:avLst>
              <a:gd name="adj1" fmla="val -70550"/>
              <a:gd name="adj2" fmla="val -5847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Penguins</a:t>
            </a:r>
            <a:r>
              <a:rPr lang="fr-FR" dirty="0"/>
              <a:t> are black and white.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TV shows are black and white. </a:t>
            </a:r>
            <a:r>
              <a:rPr lang="fr-FR" dirty="0" err="1"/>
              <a:t>Therefore</a:t>
            </a:r>
            <a:r>
              <a:rPr lang="fr-FR" dirty="0"/>
              <a:t>,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penguins</a:t>
            </a:r>
            <a:r>
              <a:rPr lang="fr-FR" dirty="0"/>
              <a:t> are </a:t>
            </a:r>
            <a:r>
              <a:rPr lang="fr-FR" dirty="0" err="1"/>
              <a:t>old</a:t>
            </a:r>
            <a:r>
              <a:rPr lang="fr-FR" dirty="0"/>
              <a:t> TV shows.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5274" y="828675"/>
            <a:ext cx="3790951" cy="22574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Argument ad </a:t>
            </a:r>
            <a:r>
              <a:rPr lang="en-GB" sz="3600" dirty="0" err="1"/>
              <a:t>populum</a:t>
            </a:r>
            <a:endParaRPr lang="en-GB" sz="3600" dirty="0"/>
          </a:p>
        </p:txBody>
      </p:sp>
      <p:sp>
        <p:nvSpPr>
          <p:cNvPr id="4" name="Oval 3"/>
          <p:cNvSpPr/>
          <p:nvPr/>
        </p:nvSpPr>
        <p:spPr>
          <a:xfrm>
            <a:off x="476250" y="3657599"/>
            <a:ext cx="3790950" cy="198120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Everyone says it’s true.</a:t>
            </a:r>
          </a:p>
        </p:txBody>
      </p:sp>
      <p:pic>
        <p:nvPicPr>
          <p:cNvPr id="7" name="Picture 6" descr="A picture containing dark, cave&#10;&#10;Description automatically generated">
            <a:extLst>
              <a:ext uri="{FF2B5EF4-FFF2-40B4-BE49-F238E27FC236}">
                <a16:creationId xmlns:a16="http://schemas.microsoft.com/office/drawing/2014/main" id="{775773CB-45C1-4E55-82AD-6B7952FC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458"/>
            <a:ext cx="3792440" cy="6622541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6D2752-4428-4BF3-9DEE-06A978070D84}"/>
              </a:ext>
            </a:extLst>
          </p:cNvPr>
          <p:cNvSpPr/>
          <p:nvPr/>
        </p:nvSpPr>
        <p:spPr>
          <a:xfrm>
            <a:off x="9620250" y="28575"/>
            <a:ext cx="2181225" cy="1600200"/>
          </a:xfrm>
          <a:prstGeom prst="cloudCallout">
            <a:avLst>
              <a:gd name="adj1" fmla="val -97221"/>
              <a:gd name="adj2" fmla="val -29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50 000 000 Elvis fans </a:t>
            </a:r>
            <a:r>
              <a:rPr lang="fr-FR" dirty="0" err="1">
                <a:solidFill>
                  <a:schemeClr val="tx1"/>
                </a:solidFill>
              </a:rPr>
              <a:t>can’t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wrong</a:t>
            </a:r>
            <a:r>
              <a:rPr lang="fr-FR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FB21D-819A-49A1-A8B7-7B1F90D4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6" y="6624638"/>
            <a:ext cx="2395526" cy="195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BCA87-018A-4115-A8F8-2FEDD326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331" y="3142094"/>
            <a:ext cx="5004986" cy="3349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Lightbulb and gear">
            <a:extLst>
              <a:ext uri="{FF2B5EF4-FFF2-40B4-BE49-F238E27FC236}">
                <a16:creationId xmlns:a16="http://schemas.microsoft.com/office/drawing/2014/main" id="{70D55599-92D4-4CD3-A7F4-7EEF563E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3B3EEE-FD1A-4DA1-B691-A6EB69B714C1}"/>
              </a:ext>
            </a:extLst>
          </p:cNvPr>
          <p:cNvSpPr txBox="1">
            <a:spLocks/>
          </p:cNvSpPr>
          <p:nvPr/>
        </p:nvSpPr>
        <p:spPr>
          <a:xfrm>
            <a:off x="6481180" y="1971593"/>
            <a:ext cx="5598710" cy="2672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rgbClr val="FFFFFF"/>
                </a:solidFill>
              </a:rPr>
              <a:t>Warm-up (think-pair-share): 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</a:rPr>
              <a:t>Are you ever biased?</a:t>
            </a:r>
          </a:p>
        </p:txBody>
      </p:sp>
    </p:spTree>
    <p:extLst>
      <p:ext uri="{BB962C8B-B14F-4D97-AF65-F5344CB8AC3E}">
        <p14:creationId xmlns:p14="http://schemas.microsoft.com/office/powerpoint/2010/main" val="180465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7009" y="352422"/>
            <a:ext cx="3656673" cy="24098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Straw man</a:t>
            </a:r>
          </a:p>
        </p:txBody>
      </p:sp>
      <p:sp>
        <p:nvSpPr>
          <p:cNvPr id="4" name="Oval 3"/>
          <p:cNvSpPr/>
          <p:nvPr/>
        </p:nvSpPr>
        <p:spPr>
          <a:xfrm>
            <a:off x="520383" y="3676649"/>
            <a:ext cx="3543300" cy="240982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Caricaturing a position to make it easier to attack.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B1E7-376A-435F-A9B1-3E166443D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31" y="0"/>
            <a:ext cx="700019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B21737-6548-4C14-A13F-9B39DBE5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63" y="6513637"/>
            <a:ext cx="2509837" cy="2729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EECAA-BD28-488D-B9E5-BCCA592F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Logical fallacies made by politicians.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25 Logical Fallacies Politicians Use More Than You Realize">
            <a:hlinkClick r:id="" action="ppaction://media"/>
            <a:extLst>
              <a:ext uri="{FF2B5EF4-FFF2-40B4-BE49-F238E27FC236}">
                <a16:creationId xmlns:a16="http://schemas.microsoft.com/office/drawing/2014/main" id="{2D88D3FE-D5DF-4158-A341-C4FE69D95B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20559" y="2380395"/>
            <a:ext cx="3737164" cy="2111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875EA-9184-406A-A738-F531E7A94627}"/>
              </a:ext>
            </a:extLst>
          </p:cNvPr>
          <p:cNvSpPr txBox="1"/>
          <p:nvPr/>
        </p:nvSpPr>
        <p:spPr>
          <a:xfrm>
            <a:off x="264405" y="6410329"/>
            <a:ext cx="41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www.youtube.com</a:t>
            </a:r>
          </a:p>
        </p:txBody>
      </p:sp>
    </p:spTree>
    <p:extLst>
      <p:ext uri="{BB962C8B-B14F-4D97-AF65-F5344CB8AC3E}">
        <p14:creationId xmlns:p14="http://schemas.microsoft.com/office/powerpoint/2010/main" val="1250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81752699-487C-4C26-A1B0-545F53B6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>
          <a:xfrm>
            <a:off x="8322215" y="-38090"/>
            <a:ext cx="3869783" cy="30615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160FF-9A20-4196-83BE-63D2D5E8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1298053"/>
            <a:ext cx="3869783" cy="1181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Plenary Reflections</a:t>
            </a:r>
            <a:br>
              <a:rPr lang="en-US" sz="900" dirty="0"/>
            </a:br>
            <a:br>
              <a:rPr lang="en-US" sz="900" dirty="0"/>
            </a:b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E3638-5387-4994-A032-D80576E6430E}"/>
              </a:ext>
            </a:extLst>
          </p:cNvPr>
          <p:cNvSpPr/>
          <p:nvPr/>
        </p:nvSpPr>
        <p:spPr>
          <a:xfrm>
            <a:off x="424814" y="3428243"/>
            <a:ext cx="1137826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3200" kern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might I be able to reach better conclusions when faced with political knowledge in the future? </a:t>
            </a:r>
          </a:p>
          <a:p>
            <a:pPr marL="457200" lvl="0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3200" kern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bias should I be aware of? </a:t>
            </a:r>
          </a:p>
          <a:p>
            <a:pPr marL="457200" lvl="0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3200" kern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could I uncover flawed arguments? </a:t>
            </a:r>
          </a:p>
          <a:p>
            <a:pPr marL="457200" lvl="0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3200" kern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should I select my news better?</a:t>
            </a:r>
            <a:endParaRPr lang="en-GB" sz="3200" kern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6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614AE-4BE1-4FFA-9734-535131EA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50" y="2682849"/>
            <a:ext cx="4467792" cy="26728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What shapes my political views?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 descr="Lightbulb and pencil">
            <a:extLst>
              <a:ext uri="{FF2B5EF4-FFF2-40B4-BE49-F238E27FC236}">
                <a16:creationId xmlns:a16="http://schemas.microsoft.com/office/drawing/2014/main" id="{FF51E67D-9528-4CDF-AF48-A740CA23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0EEC11-EA06-4C0F-97E0-5A074992ED17}"/>
              </a:ext>
            </a:extLst>
          </p:cNvPr>
          <p:cNvSpPr/>
          <p:nvPr/>
        </p:nvSpPr>
        <p:spPr>
          <a:xfrm>
            <a:off x="134745" y="5098591"/>
            <a:ext cx="47127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kern="1050" spc="25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kern="0" spc="25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Brainstorm any possible factors you can think about (see handout)</a:t>
            </a:r>
          </a:p>
          <a:p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A19186-5EC3-497C-91C8-F4324F7A5158}"/>
              </a:ext>
            </a:extLst>
          </p:cNvPr>
          <p:cNvSpPr/>
          <p:nvPr/>
        </p:nvSpPr>
        <p:spPr>
          <a:xfrm>
            <a:off x="322855" y="4175151"/>
            <a:ext cx="4878995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endParaRPr lang="en-GB" kern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kern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kern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1D36ED2-C965-4554-8285-28799986D0CA}"/>
              </a:ext>
            </a:extLst>
          </p:cNvPr>
          <p:cNvSpPr/>
          <p:nvPr/>
        </p:nvSpPr>
        <p:spPr>
          <a:xfrm>
            <a:off x="9051428" y="4408366"/>
            <a:ext cx="2905124" cy="904126"/>
          </a:xfrm>
          <a:prstGeom prst="wedgeRectCallout">
            <a:avLst>
              <a:gd name="adj1" fmla="val -2004"/>
              <a:gd name="adj2" fmla="val 10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possible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unaware</a:t>
            </a:r>
            <a:r>
              <a:rPr lang="fr-FR" dirty="0"/>
              <a:t> of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facors</a:t>
            </a:r>
            <a:r>
              <a:rPr lang="fr-FR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29893-F8EB-4896-9915-B62412E6E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42835" y="5689177"/>
            <a:ext cx="111371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23E25-021E-42EB-90C2-549BD8AA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what extent are our political views shaped by society, family backgrounds, education or social class?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hat">
            <a:extLst>
              <a:ext uri="{FF2B5EF4-FFF2-40B4-BE49-F238E27FC236}">
                <a16:creationId xmlns:a16="http://schemas.microsoft.com/office/drawing/2014/main" id="{7D88EFB5-9074-4A6A-9E90-E56E78307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14AE-4BE1-4FFA-9734-535131EA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275422"/>
            <a:ext cx="7474172" cy="1013551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Research and exhibition practice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ooks on shelf">
            <a:extLst>
              <a:ext uri="{FF2B5EF4-FFF2-40B4-BE49-F238E27FC236}">
                <a16:creationId xmlns:a16="http://schemas.microsoft.com/office/drawing/2014/main" id="{702F1CCF-9757-419E-B21D-9946C494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A19186-5EC3-497C-91C8-F4324F7A5158}"/>
              </a:ext>
            </a:extLst>
          </p:cNvPr>
          <p:cNvSpPr/>
          <p:nvPr/>
        </p:nvSpPr>
        <p:spPr>
          <a:xfrm>
            <a:off x="322855" y="4175151"/>
            <a:ext cx="4878995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endParaRPr lang="en-GB" kern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kern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kern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1D36ED2-C965-4554-8285-28799986D0CA}"/>
              </a:ext>
            </a:extLst>
          </p:cNvPr>
          <p:cNvSpPr/>
          <p:nvPr/>
        </p:nvSpPr>
        <p:spPr>
          <a:xfrm>
            <a:off x="1597446" y="5816983"/>
            <a:ext cx="7904694" cy="904126"/>
          </a:xfrm>
          <a:prstGeom prst="wedgeRectCallout">
            <a:avLst>
              <a:gd name="adj1" fmla="val 73301"/>
              <a:gd name="adj2" fmla="val -380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</a:rPr>
              <a:t>Possible </a:t>
            </a:r>
            <a:r>
              <a:rPr lang="fr-FR" dirty="0" err="1">
                <a:solidFill>
                  <a:schemeClr val="tx1"/>
                </a:solidFill>
              </a:rPr>
              <a:t>examples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a propaganda poster, a tweet by a president, a transcript of a speech, a gravestone of a political hero, the cover of a magazine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29893-F8EB-4896-9915-B62412E6E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42835" y="5689177"/>
            <a:ext cx="1113717" cy="11021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7669F7-1D35-428F-856B-8A2465549111}"/>
              </a:ext>
            </a:extLst>
          </p:cNvPr>
          <p:cNvSpPr txBox="1"/>
          <p:nvPr/>
        </p:nvSpPr>
        <p:spPr>
          <a:xfrm>
            <a:off x="220980" y="2061752"/>
            <a:ext cx="9044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b="1" dirty="0" err="1"/>
              <a:t>Choose</a:t>
            </a:r>
            <a:r>
              <a:rPr lang="fr-FR" b="1" dirty="0"/>
              <a:t> </a:t>
            </a:r>
            <a:r>
              <a:rPr lang="fr-FR" dirty="0"/>
              <a:t>ONE of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questions:</a:t>
            </a:r>
          </a:p>
          <a:p>
            <a:endParaRPr lang="fr-FR" dirty="0"/>
          </a:p>
          <a:p>
            <a:pPr marL="342900" indent="-342900">
              <a:buAutoNum type="alphaLcPeriod"/>
            </a:pPr>
            <a:r>
              <a:rPr lang="en-GB" b="1" dirty="0">
                <a:solidFill>
                  <a:schemeClr val="accent2"/>
                </a:solidFill>
              </a:rPr>
              <a:t>What role does emotion play in the formation of political affinities or voting decisions?</a:t>
            </a:r>
          </a:p>
          <a:p>
            <a:endParaRPr lang="en-GB" dirty="0"/>
          </a:p>
          <a:p>
            <a:r>
              <a:rPr lang="en-GB" dirty="0"/>
              <a:t>OR</a:t>
            </a:r>
          </a:p>
          <a:p>
            <a:endParaRPr lang="en-GB" dirty="0"/>
          </a:p>
          <a:p>
            <a:pPr marL="342900" indent="-342900">
              <a:buAutoNum type="alphaLcPeriod" startAt="2"/>
            </a:pPr>
            <a:r>
              <a:rPr lang="en-GB" b="1" dirty="0">
                <a:solidFill>
                  <a:schemeClr val="accent2"/>
                </a:solidFill>
              </a:rPr>
              <a:t>How might emotive language and faulty reasoning be used in politics to try to persuade </a:t>
            </a:r>
          </a:p>
          <a:p>
            <a:r>
              <a:rPr lang="en-GB" b="1" dirty="0">
                <a:solidFill>
                  <a:schemeClr val="accent2"/>
                </a:solidFill>
              </a:rPr>
              <a:t>       and manipulate?</a:t>
            </a:r>
          </a:p>
          <a:p>
            <a:pPr marL="342900" indent="-342900">
              <a:buAutoNum type="arabicParenR"/>
            </a:pPr>
            <a:endParaRPr lang="fr-FR" dirty="0"/>
          </a:p>
          <a:p>
            <a:r>
              <a:rPr lang="fr-FR" dirty="0"/>
              <a:t>2</a:t>
            </a:r>
            <a:r>
              <a:rPr lang="fr-FR" b="1" dirty="0"/>
              <a:t>)  </a:t>
            </a:r>
            <a:r>
              <a:rPr lang="fr-FR" b="1" dirty="0" err="1"/>
              <a:t>Search</a:t>
            </a:r>
            <a:r>
              <a:rPr lang="fr-FR" b="1" dirty="0"/>
              <a:t> </a:t>
            </a:r>
            <a:r>
              <a:rPr lang="fr-FR" dirty="0"/>
              <a:t>for ONE real world </a:t>
            </a:r>
            <a:r>
              <a:rPr lang="fr-FR" dirty="0" err="1"/>
              <a:t>example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illustrates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chosen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question.</a:t>
            </a:r>
          </a:p>
          <a:p>
            <a:endParaRPr lang="fr-FR" dirty="0"/>
          </a:p>
          <a:p>
            <a:r>
              <a:rPr lang="fr-FR" dirty="0"/>
              <a:t>3) </a:t>
            </a:r>
            <a:r>
              <a:rPr lang="fr-FR" b="1" dirty="0" err="1"/>
              <a:t>Present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findings</a:t>
            </a:r>
            <a:r>
              <a:rPr lang="fr-FR" dirty="0"/>
              <a:t> in a </a:t>
            </a:r>
            <a:r>
              <a:rPr lang="fr-FR" dirty="0" err="1"/>
              <a:t>visual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 (</a:t>
            </a:r>
            <a:r>
              <a:rPr lang="fr-FR" dirty="0" err="1"/>
              <a:t>object</a:t>
            </a:r>
            <a:r>
              <a:rPr lang="fr-FR" dirty="0"/>
              <a:t> or image).</a:t>
            </a:r>
          </a:p>
        </p:txBody>
      </p:sp>
    </p:spTree>
    <p:extLst>
      <p:ext uri="{BB962C8B-B14F-4D97-AF65-F5344CB8AC3E}">
        <p14:creationId xmlns:p14="http://schemas.microsoft.com/office/powerpoint/2010/main" val="233528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4586C-016E-402B-94E4-612171B8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politics make us irrational?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Do politics make us irrational? - Jay Van Bavel">
            <a:hlinkClick r:id="" action="ppaction://media"/>
            <a:extLst>
              <a:ext uri="{FF2B5EF4-FFF2-40B4-BE49-F238E27FC236}">
                <a16:creationId xmlns:a16="http://schemas.microsoft.com/office/drawing/2014/main" id="{530AAF1C-DB0B-41A2-AB20-DB92381EF4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20559" y="2380395"/>
            <a:ext cx="3737164" cy="211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7A41B-11DB-46B5-AC90-21BB2441A135}"/>
              </a:ext>
            </a:extLst>
          </p:cNvPr>
          <p:cNvSpPr txBox="1"/>
          <p:nvPr/>
        </p:nvSpPr>
        <p:spPr>
          <a:xfrm>
            <a:off x="133855" y="6410328"/>
            <a:ext cx="47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TED.ed.com</a:t>
            </a:r>
          </a:p>
        </p:txBody>
      </p:sp>
    </p:spTree>
    <p:extLst>
      <p:ext uri="{BB962C8B-B14F-4D97-AF65-F5344CB8AC3E}">
        <p14:creationId xmlns:p14="http://schemas.microsoft.com/office/powerpoint/2010/main" val="38147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BCA87-018A-4115-A8F8-2FEDD326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24" y="2390775"/>
            <a:ext cx="5004986" cy="3092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Logical fallacies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1800" b="1" dirty="0">
                <a:solidFill>
                  <a:srgbClr val="FFFFFF"/>
                </a:solidFill>
              </a:rPr>
              <a:t>Some major fallacies and a little bit of practice.</a:t>
            </a:r>
            <a:br>
              <a:rPr lang="en-US" sz="1800" b="1" dirty="0">
                <a:solidFill>
                  <a:srgbClr val="FFFFFF"/>
                </a:solidFill>
              </a:rPr>
            </a:br>
            <a:br>
              <a:rPr lang="en-US" sz="18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(see handout)</a:t>
            </a:r>
            <a:br>
              <a:rPr lang="en-US" sz="1200" dirty="0">
                <a:solidFill>
                  <a:srgbClr val="FFFFFF"/>
                </a:solidFill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Lightbulb and gear">
            <a:extLst>
              <a:ext uri="{FF2B5EF4-FFF2-40B4-BE49-F238E27FC236}">
                <a16:creationId xmlns:a16="http://schemas.microsoft.com/office/drawing/2014/main" id="{70D55599-92D4-4CD3-A7F4-7EEF563E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69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5" y="339328"/>
            <a:ext cx="6248400" cy="1066800"/>
          </a:xfrm>
        </p:spPr>
        <p:txBody>
          <a:bodyPr/>
          <a:lstStyle/>
          <a:p>
            <a:r>
              <a:rPr lang="en-GB" b="1" dirty="0"/>
              <a:t>Informal reasoning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0" y="1406128"/>
            <a:ext cx="10248900" cy="1154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Human beings are prone to improper reasoning. Apart from invalid syllogisms and hasty generalisations, you will probably find many examples in your daily life of the following fallacies.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3124200"/>
            <a:ext cx="2590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Post hoc ergo </a:t>
            </a:r>
            <a:r>
              <a:rPr lang="en-GB" dirty="0" err="1"/>
              <a:t>propter</a:t>
            </a:r>
            <a:r>
              <a:rPr lang="en-GB" dirty="0"/>
              <a:t> hoc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3124200"/>
            <a:ext cx="2590800" cy="838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Argument ad </a:t>
            </a:r>
            <a:r>
              <a:rPr lang="en-GB" dirty="0" err="1"/>
              <a:t>hominem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676400" y="4257675"/>
            <a:ext cx="2590800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Circular reasoning</a:t>
            </a:r>
          </a:p>
        </p:txBody>
      </p:sp>
      <p:sp>
        <p:nvSpPr>
          <p:cNvPr id="8" name="Oval 7"/>
          <p:cNvSpPr/>
          <p:nvPr/>
        </p:nvSpPr>
        <p:spPr>
          <a:xfrm>
            <a:off x="8258175" y="3043237"/>
            <a:ext cx="25908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 pleading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257675"/>
            <a:ext cx="25908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Argument ad </a:t>
            </a:r>
            <a:r>
              <a:rPr lang="en-GB" dirty="0" err="1"/>
              <a:t>ignorantiam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000625" y="5391150"/>
            <a:ext cx="2590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Equivocation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4296966"/>
            <a:ext cx="2590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False analogy</a:t>
            </a:r>
          </a:p>
        </p:txBody>
      </p:sp>
      <p:sp>
        <p:nvSpPr>
          <p:cNvPr id="12" name="Oval 11"/>
          <p:cNvSpPr/>
          <p:nvPr/>
        </p:nvSpPr>
        <p:spPr>
          <a:xfrm>
            <a:off x="8258175" y="5391150"/>
            <a:ext cx="25908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False dilemma</a:t>
            </a:r>
          </a:p>
        </p:txBody>
      </p:sp>
      <p:sp>
        <p:nvSpPr>
          <p:cNvPr id="13" name="Oval 12"/>
          <p:cNvSpPr/>
          <p:nvPr/>
        </p:nvSpPr>
        <p:spPr>
          <a:xfrm>
            <a:off x="1676400" y="5391150"/>
            <a:ext cx="2590800" cy="838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Loaded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0550" y="1019174"/>
            <a:ext cx="4114800" cy="16478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Post hoc ergo propter hoc.</a:t>
            </a:r>
          </a:p>
        </p:txBody>
      </p:sp>
      <p:sp>
        <p:nvSpPr>
          <p:cNvPr id="4" name="Oval 3"/>
          <p:cNvSpPr/>
          <p:nvPr/>
        </p:nvSpPr>
        <p:spPr>
          <a:xfrm>
            <a:off x="590550" y="2895600"/>
            <a:ext cx="3886200" cy="20383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It happened after, so it must be caused by.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1" y="676870"/>
            <a:ext cx="599598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Since strict gun control laws were introduced in Texas, the crime rate has risen. This shows that gun control does nothing to reduce crime.</a:t>
            </a:r>
          </a:p>
        </p:txBody>
      </p:sp>
      <p:pic>
        <p:nvPicPr>
          <p:cNvPr id="6" name="Picture 5" descr="A person holding a banana&#10;&#10;Description automatically generated">
            <a:extLst>
              <a:ext uri="{FF2B5EF4-FFF2-40B4-BE49-F238E27FC236}">
                <a16:creationId xmlns:a16="http://schemas.microsoft.com/office/drawing/2014/main" id="{C23D250C-D398-4EE8-A068-5CC327D9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03388"/>
            <a:ext cx="5995987" cy="3997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2E08D-4DD5-4853-8F28-5DF9F94B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533" y="6577013"/>
            <a:ext cx="3341467" cy="2809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674</Words>
  <Application>Microsoft Office PowerPoint</Application>
  <PresentationFormat>Widescreen</PresentationFormat>
  <Paragraphs>85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Rational politics?</vt:lpstr>
      <vt:lpstr>  </vt:lpstr>
      <vt:lpstr>What shapes my political views? </vt:lpstr>
      <vt:lpstr>To what extent are our political views shaped by society, family backgrounds, education or social class? </vt:lpstr>
      <vt:lpstr> Research and exhibition practice </vt:lpstr>
      <vt:lpstr>Do politics make us irrational? </vt:lpstr>
      <vt:lpstr>Logical fallacies Some major fallacies and a little bit of practice.  (see handout)  </vt:lpstr>
      <vt:lpstr>Informal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25 Logical fallacies made by politicians.</vt:lpstr>
      <vt:lpstr>Plenary Reflections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politics?</dc:title>
  <dc:creator>An Gulinck</dc:creator>
  <cp:lastModifiedBy>An Gulinck</cp:lastModifiedBy>
  <cp:revision>1</cp:revision>
  <dcterms:created xsi:type="dcterms:W3CDTF">2021-08-06T02:08:00Z</dcterms:created>
  <dcterms:modified xsi:type="dcterms:W3CDTF">2021-08-06T02:21:19Z</dcterms:modified>
</cp:coreProperties>
</file>