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9" r:id="rId2"/>
    <p:sldId id="286" r:id="rId3"/>
    <p:sldId id="310" r:id="rId4"/>
    <p:sldId id="258" r:id="rId5"/>
    <p:sldId id="311" r:id="rId6"/>
    <p:sldId id="301" r:id="rId7"/>
    <p:sldId id="308" r:id="rId8"/>
    <p:sldId id="302" r:id="rId9"/>
    <p:sldId id="303" r:id="rId10"/>
    <p:sldId id="304" r:id="rId11"/>
    <p:sldId id="305" r:id="rId12"/>
    <p:sldId id="296" r:id="rId13"/>
    <p:sldId id="276"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 Gulinck - Head of French" initials="AG-HoF" lastIdx="1" clrIdx="0">
    <p:extLst>
      <p:ext uri="{19B8F6BF-5375-455C-9EA6-DF929625EA0E}">
        <p15:presenceInfo xmlns:p15="http://schemas.microsoft.com/office/powerpoint/2012/main" userId="S::An.Gulinck@bisvietnam.com::8ffac3bf-19f0-4f71-96c1-e131982e1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25"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7T18:08:15.398"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700B1-41CB-402F-ADA0-2D1B38C2ABBB}" type="datetimeFigureOut">
              <a:rPr lang="fr-FR" smtClean="0"/>
              <a:t>10/09/2021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D819B-8CE2-47AA-B16A-D2A5C4479D22}" type="slidenum">
              <a:rPr lang="fr-FR" smtClean="0"/>
              <a:t>‹#›</a:t>
            </a:fld>
            <a:endParaRPr lang="fr-FR"/>
          </a:p>
        </p:txBody>
      </p:sp>
    </p:spTree>
    <p:extLst>
      <p:ext uri="{BB962C8B-B14F-4D97-AF65-F5344CB8AC3E}">
        <p14:creationId xmlns:p14="http://schemas.microsoft.com/office/powerpoint/2010/main" val="267326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you get started: if possible, bring some “props” to class, which may help students get into their roles. Possible ideas are a robe for the judge, a hammer, a piece of evidence (something that looks like a broken piece of glass, or a stone etc. Alternatively, you can print the photos of this slide as evidence.</a:t>
            </a:r>
          </a:p>
        </p:txBody>
      </p:sp>
      <p:sp>
        <p:nvSpPr>
          <p:cNvPr id="4" name="Slide Number Placeholder 3"/>
          <p:cNvSpPr>
            <a:spLocks noGrp="1"/>
          </p:cNvSpPr>
          <p:nvPr>
            <p:ph type="sldNum" sz="quarter" idx="5"/>
          </p:nvPr>
        </p:nvSpPr>
        <p:spPr/>
        <p:txBody>
          <a:bodyPr/>
          <a:lstStyle/>
          <a:p>
            <a:fld id="{639D819B-8CE2-47AA-B16A-D2A5C4479D22}" type="slidenum">
              <a:rPr lang="fr-FR" smtClean="0"/>
              <a:t>1</a:t>
            </a:fld>
            <a:endParaRPr lang="fr-FR"/>
          </a:p>
        </p:txBody>
      </p:sp>
    </p:spTree>
    <p:extLst>
      <p:ext uri="{BB962C8B-B14F-4D97-AF65-F5344CB8AC3E}">
        <p14:creationId xmlns:p14="http://schemas.microsoft.com/office/powerpoint/2010/main" val="2300568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this slide 5 times and hand it to the student playing Bart, as well as the lawyers.</a:t>
            </a:r>
          </a:p>
        </p:txBody>
      </p:sp>
      <p:sp>
        <p:nvSpPr>
          <p:cNvPr id="4" name="Slide Number Placeholder 3"/>
          <p:cNvSpPr>
            <a:spLocks noGrp="1"/>
          </p:cNvSpPr>
          <p:nvPr>
            <p:ph type="sldNum" sz="quarter" idx="5"/>
          </p:nvPr>
        </p:nvSpPr>
        <p:spPr/>
        <p:txBody>
          <a:bodyPr/>
          <a:lstStyle/>
          <a:p>
            <a:fld id="{639D819B-8CE2-47AA-B16A-D2A5C4479D22}" type="slidenum">
              <a:rPr lang="fr-FR" smtClean="0"/>
              <a:t>11</a:t>
            </a:fld>
            <a:endParaRPr lang="fr-FR"/>
          </a:p>
        </p:txBody>
      </p:sp>
    </p:spTree>
    <p:extLst>
      <p:ext uri="{BB962C8B-B14F-4D97-AF65-F5344CB8AC3E}">
        <p14:creationId xmlns:p14="http://schemas.microsoft.com/office/powerpoint/2010/main" val="223485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through the discussion questions above as a whole class activity. Then </a:t>
            </a:r>
            <a:r>
              <a:rPr lang="en-US" sz="1200" kern="1200" dirty="0">
                <a:solidFill>
                  <a:schemeClr val="tx1"/>
                </a:solidFill>
                <a:effectLst/>
                <a:latin typeface="+mn-lt"/>
                <a:ea typeface="+mn-ea"/>
                <a:cs typeface="+mn-cs"/>
              </a:rPr>
              <a:t>explain to students that we will now bring the discussion back to TOK, and the theme of knowledge and the knower in particular and that we will draw a comparison between reaching a decision in a court case and our quest for knowledge as a whole.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39D819B-8CE2-47AA-B16A-D2A5C4479D22}" type="slidenum">
              <a:rPr lang="fr-FR" smtClean="0"/>
              <a:t>12</a:t>
            </a:fld>
            <a:endParaRPr lang="fr-FR"/>
          </a:p>
        </p:txBody>
      </p:sp>
    </p:spTree>
    <p:extLst>
      <p:ext uri="{BB962C8B-B14F-4D97-AF65-F5344CB8AC3E}">
        <p14:creationId xmlns:p14="http://schemas.microsoft.com/office/powerpoint/2010/main" val="79722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you are now going back to TOK, and a discussion of our role as a knower in particular. Tell the students that the next slide will contain a couple of knowledge questions to guide </a:t>
            </a:r>
            <a:r>
              <a:rPr lang="en-GB"/>
              <a:t>the reflection. </a:t>
            </a:r>
            <a:endParaRPr lang="en-GB" dirty="0"/>
          </a:p>
        </p:txBody>
      </p:sp>
      <p:sp>
        <p:nvSpPr>
          <p:cNvPr id="4" name="Slide Number Placeholder 3"/>
          <p:cNvSpPr>
            <a:spLocks noGrp="1"/>
          </p:cNvSpPr>
          <p:nvPr>
            <p:ph type="sldNum" sz="quarter" idx="5"/>
          </p:nvPr>
        </p:nvSpPr>
        <p:spPr/>
        <p:txBody>
          <a:bodyPr/>
          <a:lstStyle/>
          <a:p>
            <a:fld id="{639D819B-8CE2-47AA-B16A-D2A5C4479D22}" type="slidenum">
              <a:rPr lang="fr-FR" smtClean="0"/>
              <a:t>13</a:t>
            </a:fld>
            <a:endParaRPr lang="fr-FR"/>
          </a:p>
        </p:txBody>
      </p:sp>
    </p:spTree>
    <p:extLst>
      <p:ext uri="{BB962C8B-B14F-4D97-AF65-F5344CB8AC3E}">
        <p14:creationId xmlns:p14="http://schemas.microsoft.com/office/powerpoint/2010/main" val="80983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choose one of the knowledge questions. Based on the lats two lessons, they compose a 150-200 word response in their TOK journals.</a:t>
            </a:r>
          </a:p>
        </p:txBody>
      </p:sp>
      <p:sp>
        <p:nvSpPr>
          <p:cNvPr id="4" name="Slide Number Placeholder 3"/>
          <p:cNvSpPr>
            <a:spLocks noGrp="1"/>
          </p:cNvSpPr>
          <p:nvPr>
            <p:ph type="sldNum" sz="quarter" idx="5"/>
          </p:nvPr>
        </p:nvSpPr>
        <p:spPr/>
        <p:txBody>
          <a:bodyPr/>
          <a:lstStyle/>
          <a:p>
            <a:fld id="{639D819B-8CE2-47AA-B16A-D2A5C4479D22}" type="slidenum">
              <a:rPr lang="fr-FR" smtClean="0"/>
              <a:t>14</a:t>
            </a:fld>
            <a:endParaRPr lang="fr-FR"/>
          </a:p>
        </p:txBody>
      </p:sp>
    </p:spTree>
    <p:extLst>
      <p:ext uri="{BB962C8B-B14F-4D97-AF65-F5344CB8AC3E}">
        <p14:creationId xmlns:p14="http://schemas.microsoft.com/office/powerpoint/2010/main" val="40256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your students that today they will hold a mock mini trial. Stress that formalities are not important for the purpose of this exercise. The aim of the lesson (although you may not want to tell them that yet) is to focus on how we know things, how we reach conclusions based on evidence, how the knower him/herself may affect the conclusions s/he reaches, despite being presented with the same facts and evidence etc.</a:t>
            </a:r>
          </a:p>
        </p:txBody>
      </p:sp>
      <p:sp>
        <p:nvSpPr>
          <p:cNvPr id="4" name="Slide Number Placeholder 3"/>
          <p:cNvSpPr>
            <a:spLocks noGrp="1"/>
          </p:cNvSpPr>
          <p:nvPr>
            <p:ph type="sldNum" sz="quarter" idx="5"/>
          </p:nvPr>
        </p:nvSpPr>
        <p:spPr/>
        <p:txBody>
          <a:bodyPr/>
          <a:lstStyle/>
          <a:p>
            <a:fld id="{639D819B-8CE2-47AA-B16A-D2A5C4479D22}" type="slidenum">
              <a:rPr lang="fr-FR" smtClean="0"/>
              <a:t>2</a:t>
            </a:fld>
            <a:endParaRPr lang="fr-FR"/>
          </a:p>
        </p:txBody>
      </p:sp>
    </p:spTree>
    <p:extLst>
      <p:ext uri="{BB962C8B-B14F-4D97-AF65-F5344CB8AC3E}">
        <p14:creationId xmlns:p14="http://schemas.microsoft.com/office/powerpoint/2010/main" val="85961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starting the mini mock trial, it is a good idea to arrange the classroom so it represents a courtroom. It could look a bit like the image above.</a:t>
            </a:r>
          </a:p>
        </p:txBody>
      </p:sp>
      <p:sp>
        <p:nvSpPr>
          <p:cNvPr id="4" name="Slide Number Placeholder 3"/>
          <p:cNvSpPr>
            <a:spLocks noGrp="1"/>
          </p:cNvSpPr>
          <p:nvPr>
            <p:ph type="sldNum" sz="quarter" idx="5"/>
          </p:nvPr>
        </p:nvSpPr>
        <p:spPr/>
        <p:txBody>
          <a:bodyPr/>
          <a:lstStyle/>
          <a:p>
            <a:fld id="{639D819B-8CE2-47AA-B16A-D2A5C4479D22}" type="slidenum">
              <a:rPr lang="fr-FR" smtClean="0"/>
              <a:t>3</a:t>
            </a:fld>
            <a:endParaRPr lang="fr-FR"/>
          </a:p>
        </p:txBody>
      </p:sp>
    </p:spTree>
    <p:extLst>
      <p:ext uri="{BB962C8B-B14F-4D97-AF65-F5344CB8AC3E}">
        <p14:creationId xmlns:p14="http://schemas.microsoft.com/office/powerpoint/2010/main" val="144379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by asking students what they remember of the previous lesson. </a:t>
            </a:r>
          </a:p>
        </p:txBody>
      </p:sp>
      <p:sp>
        <p:nvSpPr>
          <p:cNvPr id="4" name="Slide Number Placeholder 3"/>
          <p:cNvSpPr>
            <a:spLocks noGrp="1"/>
          </p:cNvSpPr>
          <p:nvPr>
            <p:ph type="sldNum" sz="quarter" idx="5"/>
          </p:nvPr>
        </p:nvSpPr>
        <p:spPr/>
        <p:txBody>
          <a:bodyPr/>
          <a:lstStyle/>
          <a:p>
            <a:fld id="{639D819B-8CE2-47AA-B16A-D2A5C4479D22}" type="slidenum">
              <a:rPr lang="fr-FR" smtClean="0"/>
              <a:t>4</a:t>
            </a:fld>
            <a:endParaRPr lang="fr-FR"/>
          </a:p>
        </p:txBody>
      </p:sp>
    </p:spTree>
    <p:extLst>
      <p:ext uri="{BB962C8B-B14F-4D97-AF65-F5344CB8AC3E}">
        <p14:creationId xmlns:p14="http://schemas.microsoft.com/office/powerpoint/2010/main" val="339026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running order to the students. Refer to this running order throughout the trial. The running order is also available on the lesson plan and in the footnotes of the next slide. Note that this is a simplified, mini mock trial. Students are allowed to improvise a bit and are not required to use formal legal language for the purpose of this exercise. This is different from the more formal mock trials. This is because the true focus of the lesson lies ultimately with TOK.</a:t>
            </a:r>
          </a:p>
        </p:txBody>
      </p:sp>
      <p:sp>
        <p:nvSpPr>
          <p:cNvPr id="4" name="Slide Number Placeholder 3"/>
          <p:cNvSpPr>
            <a:spLocks noGrp="1"/>
          </p:cNvSpPr>
          <p:nvPr>
            <p:ph type="sldNum" sz="quarter" idx="5"/>
          </p:nvPr>
        </p:nvSpPr>
        <p:spPr/>
        <p:txBody>
          <a:bodyPr/>
          <a:lstStyle/>
          <a:p>
            <a:fld id="{639D819B-8CE2-47AA-B16A-D2A5C4479D22}" type="slidenum">
              <a:rPr lang="fr-FR" smtClean="0"/>
              <a:t>5</a:t>
            </a:fld>
            <a:endParaRPr lang="fr-FR"/>
          </a:p>
        </p:txBody>
      </p:sp>
    </p:spTree>
    <p:extLst>
      <p:ext uri="{BB962C8B-B14F-4D97-AF65-F5344CB8AC3E}">
        <p14:creationId xmlns:p14="http://schemas.microsoft.com/office/powerpoint/2010/main" val="297989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Remind</a:t>
            </a:r>
            <a:r>
              <a:rPr lang="fr-FR" dirty="0"/>
              <a:t> the class about the case. </a:t>
            </a:r>
            <a:r>
              <a:rPr lang="fr-FR" dirty="0" err="1"/>
              <a:t>Leave</a:t>
            </a:r>
            <a:r>
              <a:rPr lang="fr-FR" dirty="0"/>
              <a:t> </a:t>
            </a:r>
            <a:r>
              <a:rPr lang="fr-FR" dirty="0" err="1"/>
              <a:t>this</a:t>
            </a:r>
            <a:r>
              <a:rPr lang="fr-FR" dirty="0"/>
              <a:t> slide up </a:t>
            </a:r>
            <a:r>
              <a:rPr lang="fr-FR" dirty="0" err="1"/>
              <a:t>throughout</a:t>
            </a:r>
            <a:r>
              <a:rPr lang="fr-FR" dirty="0"/>
              <a:t> the case. </a:t>
            </a:r>
            <a:r>
              <a:rPr lang="fr-FR" dirty="0" err="1"/>
              <a:t>Then</a:t>
            </a:r>
            <a:r>
              <a:rPr lang="fr-FR" dirty="0"/>
              <a:t> </a:t>
            </a:r>
            <a:r>
              <a:rPr lang="fr-FR" dirty="0" err="1"/>
              <a:t>proceed</a:t>
            </a:r>
            <a:r>
              <a:rPr lang="fr-FR" dirty="0"/>
              <a:t> </a:t>
            </a:r>
            <a:r>
              <a:rPr lang="fr-FR" dirty="0" err="1"/>
              <a:t>with</a:t>
            </a:r>
            <a:r>
              <a:rPr lang="fr-FR" dirty="0"/>
              <a:t> the running </a:t>
            </a:r>
            <a:r>
              <a:rPr lang="fr-FR" dirty="0" err="1"/>
              <a:t>order</a:t>
            </a:r>
            <a:r>
              <a:rPr lang="fr-FR" dirty="0"/>
              <a:t>, as </a:t>
            </a:r>
            <a:r>
              <a:rPr lang="fr-FR" dirty="0" err="1"/>
              <a:t>explained</a:t>
            </a:r>
            <a:r>
              <a:rPr lang="fr-FR" dirty="0"/>
              <a:t> </a:t>
            </a:r>
            <a:r>
              <a:rPr lang="fr-FR" dirty="0" err="1"/>
              <a:t>through</a:t>
            </a:r>
            <a:r>
              <a:rPr lang="fr-FR" dirty="0"/>
              <a:t> the </a:t>
            </a:r>
            <a:r>
              <a:rPr lang="fr-FR" dirty="0" err="1"/>
              <a:t>previous</a:t>
            </a:r>
            <a:r>
              <a:rPr lang="fr-FR" dirty="0"/>
              <a:t> slide and </a:t>
            </a:r>
            <a:r>
              <a:rPr lang="fr-FR" dirty="0" err="1"/>
              <a:t>also</a:t>
            </a:r>
            <a:r>
              <a:rPr lang="fr-FR" dirty="0"/>
              <a:t> </a:t>
            </a:r>
            <a:r>
              <a:rPr lang="fr-FR" dirty="0" err="1"/>
              <a:t>mentioned</a:t>
            </a:r>
            <a:r>
              <a:rPr lang="fr-FR" dirty="0"/>
              <a:t> in the </a:t>
            </a:r>
            <a:r>
              <a:rPr lang="fr-FR" dirty="0" err="1"/>
              <a:t>lesson</a:t>
            </a:r>
            <a:r>
              <a:rPr lang="fr-FR" dirty="0"/>
              <a:t> plan. The running </a:t>
            </a:r>
            <a:r>
              <a:rPr lang="fr-FR" dirty="0" err="1"/>
              <a:t>order</a:t>
            </a:r>
            <a:r>
              <a:rPr lang="fr-FR" dirty="0"/>
              <a:t> </a:t>
            </a:r>
            <a:r>
              <a:rPr lang="fr-FR" dirty="0" err="1"/>
              <a:t>is</a:t>
            </a:r>
            <a:r>
              <a:rPr lang="fr-FR" dirty="0"/>
              <a:t> </a:t>
            </a:r>
            <a:r>
              <a:rPr lang="fr-FR" dirty="0" err="1"/>
              <a:t>also</a:t>
            </a:r>
            <a:r>
              <a:rPr lang="fr-FR" dirty="0"/>
              <a:t> </a:t>
            </a:r>
            <a:r>
              <a:rPr lang="fr-FR" dirty="0" err="1"/>
              <a:t>mentioned</a:t>
            </a:r>
            <a:r>
              <a:rPr lang="fr-FR" dirty="0"/>
              <a:t> </a:t>
            </a:r>
            <a:r>
              <a:rPr lang="fr-FR" dirty="0" err="1"/>
              <a:t>here</a:t>
            </a:r>
            <a:r>
              <a:rPr lang="fr-FR" dirty="0"/>
              <a:t>:</a:t>
            </a:r>
          </a:p>
          <a:p>
            <a:pPr marL="1143000" lvl="2" indent="-228600">
              <a:spcBef>
                <a:spcPts val="400"/>
              </a:spcBef>
              <a:spcAft>
                <a:spcPts val="0"/>
              </a:spcAft>
              <a:buFont typeface="Wingdings" panose="05000000000000000000" pitchFamily="2" charset="2"/>
              <a:buChar char=""/>
            </a:pPr>
            <a:r>
              <a:rPr lang="en-US" sz="2000" kern="1050" dirty="0">
                <a:latin typeface="Calibri" panose="020F0502020204030204" pitchFamily="34" charset="0"/>
                <a:ea typeface="Times New Roman" panose="02020603050405020304" pitchFamily="18" charset="0"/>
                <a:cs typeface="Times New Roman" panose="02020603050405020304" pitchFamily="18" charset="0"/>
              </a:rPr>
              <a:t>The judge addresses the courtroom and explains why we are here today.</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2000" kern="1050" dirty="0">
                <a:latin typeface="Calibri" panose="020F0502020204030204" pitchFamily="34" charset="0"/>
                <a:ea typeface="Times New Roman" panose="02020603050405020304" pitchFamily="18" charset="0"/>
                <a:cs typeface="Times New Roman" panose="02020603050405020304" pitchFamily="18" charset="0"/>
              </a:rPr>
              <a:t>The lawyer for prosecution makes a short statement explaining why Bart is guilty.</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2000" kern="1050" dirty="0">
                <a:latin typeface="Calibri" panose="020F0502020204030204" pitchFamily="34" charset="0"/>
                <a:ea typeface="Times New Roman" panose="02020603050405020304" pitchFamily="18" charset="0"/>
                <a:cs typeface="Times New Roman" panose="02020603050405020304" pitchFamily="18" charset="0"/>
              </a:rPr>
              <a:t>The lawyer for </a:t>
            </a:r>
            <a:r>
              <a:rPr lang="en-US" sz="2000" kern="1050" dirty="0" err="1">
                <a:latin typeface="Calibri" panose="020F0502020204030204" pitchFamily="34" charset="0"/>
                <a:ea typeface="Times New Roman" panose="02020603050405020304" pitchFamily="18" charset="0"/>
                <a:cs typeface="Times New Roman" panose="02020603050405020304" pitchFamily="18" charset="0"/>
              </a:rPr>
              <a:t>defence</a:t>
            </a:r>
            <a:r>
              <a:rPr lang="en-US" sz="2000" kern="1050" dirty="0">
                <a:latin typeface="Calibri" panose="020F0502020204030204" pitchFamily="34" charset="0"/>
                <a:ea typeface="Times New Roman" panose="02020603050405020304" pitchFamily="18" charset="0"/>
                <a:cs typeface="Times New Roman" panose="02020603050405020304" pitchFamily="18" charset="0"/>
              </a:rPr>
              <a:t> makes a short statement explaining why Bart is not guilty.</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2000" kern="1050" dirty="0">
                <a:latin typeface="Calibri" panose="020F0502020204030204" pitchFamily="34" charset="0"/>
                <a:ea typeface="Times New Roman" panose="02020603050405020304" pitchFamily="18" charset="0"/>
                <a:cs typeface="Times New Roman" panose="02020603050405020304" pitchFamily="18" charset="0"/>
              </a:rPr>
              <a:t>The witnesses for prosecution come to the front and answer questions from both lawyers.</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2000" kern="1050" dirty="0">
                <a:latin typeface="Calibri" panose="020F0502020204030204" pitchFamily="34" charset="0"/>
                <a:ea typeface="Times New Roman" panose="02020603050405020304" pitchFamily="18" charset="0"/>
                <a:cs typeface="Times New Roman" panose="02020603050405020304" pitchFamily="18" charset="0"/>
              </a:rPr>
              <a:t>The witnesses for </a:t>
            </a:r>
            <a:r>
              <a:rPr lang="en-US" sz="2000" kern="1050" dirty="0" err="1">
                <a:latin typeface="Calibri" panose="020F0502020204030204" pitchFamily="34" charset="0"/>
                <a:ea typeface="Times New Roman" panose="02020603050405020304" pitchFamily="18" charset="0"/>
                <a:cs typeface="Times New Roman" panose="02020603050405020304" pitchFamily="18" charset="0"/>
              </a:rPr>
              <a:t>defence</a:t>
            </a:r>
            <a:r>
              <a:rPr lang="en-US" sz="2000" kern="1050" dirty="0">
                <a:latin typeface="Calibri" panose="020F0502020204030204" pitchFamily="34" charset="0"/>
                <a:ea typeface="Times New Roman" panose="02020603050405020304" pitchFamily="18" charset="0"/>
                <a:cs typeface="Times New Roman" panose="02020603050405020304" pitchFamily="18" charset="0"/>
              </a:rPr>
              <a:t> come to the front and answer questions from both lawyers.</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2000" kern="1050" dirty="0">
                <a:latin typeface="Calibri" panose="020F0502020204030204" pitchFamily="34" charset="0"/>
                <a:ea typeface="Times New Roman" panose="02020603050405020304" pitchFamily="18" charset="0"/>
                <a:cs typeface="Times New Roman" panose="02020603050405020304" pitchFamily="18" charset="0"/>
              </a:rPr>
              <a:t>Any evidence can be presented to the court. Questions based on evidence can be asked.</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2000" kern="1050" dirty="0">
                <a:latin typeface="Calibri" panose="020F0502020204030204" pitchFamily="34" charset="0"/>
                <a:ea typeface="Times New Roman" panose="02020603050405020304" pitchFamily="18" charset="0"/>
                <a:cs typeface="Times New Roman" panose="02020603050405020304" pitchFamily="18" charset="0"/>
              </a:rPr>
              <a:t>The judge tells the jury to discuss the evidence and reliability of the witnesses and deliberate.</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2000" kern="1050" dirty="0">
                <a:latin typeface="Calibri" panose="020F0502020204030204" pitchFamily="34" charset="0"/>
                <a:ea typeface="Times New Roman" panose="02020603050405020304" pitchFamily="18" charset="0"/>
                <a:cs typeface="Times New Roman" panose="02020603050405020304" pitchFamily="18" charset="0"/>
              </a:rPr>
              <a:t>The jury reaches a conclusion.</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1143000" lvl="2" indent="-228600">
              <a:spcAft>
                <a:spcPts val="0"/>
              </a:spcAft>
              <a:buFont typeface="Wingdings" panose="05000000000000000000" pitchFamily="2" charset="2"/>
              <a:buChar char=""/>
            </a:pPr>
            <a:r>
              <a:rPr lang="en-US" sz="2000" kern="1050" dirty="0">
                <a:latin typeface="Calibri" panose="020F0502020204030204" pitchFamily="34" charset="0"/>
                <a:ea typeface="Times New Roman" panose="02020603050405020304" pitchFamily="18" charset="0"/>
                <a:cs typeface="Times New Roman" panose="02020603050405020304" pitchFamily="18" charset="0"/>
              </a:rPr>
              <a:t>Throughout the entire process, the sketch artist draws what s/he sees and the reporters do a write-up.</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4" name="Slide Number Placeholder 3"/>
          <p:cNvSpPr>
            <a:spLocks noGrp="1"/>
          </p:cNvSpPr>
          <p:nvPr>
            <p:ph type="sldNum" sz="quarter" idx="5"/>
          </p:nvPr>
        </p:nvSpPr>
        <p:spPr/>
        <p:txBody>
          <a:bodyPr/>
          <a:lstStyle/>
          <a:p>
            <a:fld id="{639D819B-8CE2-47AA-B16A-D2A5C4479D22}" type="slidenum">
              <a:rPr lang="fr-FR" smtClean="0"/>
              <a:t>6</a:t>
            </a:fld>
            <a:endParaRPr lang="fr-FR"/>
          </a:p>
        </p:txBody>
      </p:sp>
    </p:spTree>
    <p:extLst>
      <p:ext uri="{BB962C8B-B14F-4D97-AF65-F5344CB8AC3E}">
        <p14:creationId xmlns:p14="http://schemas.microsoft.com/office/powerpoint/2010/main" val="799348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this slide 5 times and hand it to the student playing Principal skinner, as well as the lawyers.</a:t>
            </a:r>
          </a:p>
        </p:txBody>
      </p:sp>
      <p:sp>
        <p:nvSpPr>
          <p:cNvPr id="4" name="Slide Number Placeholder 3"/>
          <p:cNvSpPr>
            <a:spLocks noGrp="1"/>
          </p:cNvSpPr>
          <p:nvPr>
            <p:ph type="sldNum" sz="quarter" idx="5"/>
          </p:nvPr>
        </p:nvSpPr>
        <p:spPr/>
        <p:txBody>
          <a:bodyPr/>
          <a:lstStyle/>
          <a:p>
            <a:fld id="{639D819B-8CE2-47AA-B16A-D2A5C4479D22}" type="slidenum">
              <a:rPr lang="fr-FR" smtClean="0"/>
              <a:t>8</a:t>
            </a:fld>
            <a:endParaRPr lang="fr-FR"/>
          </a:p>
        </p:txBody>
      </p:sp>
    </p:spTree>
    <p:extLst>
      <p:ext uri="{BB962C8B-B14F-4D97-AF65-F5344CB8AC3E}">
        <p14:creationId xmlns:p14="http://schemas.microsoft.com/office/powerpoint/2010/main" val="301918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this slide 5 times and hand it to the student playing “Leila” as well as the lawyers.</a:t>
            </a:r>
          </a:p>
        </p:txBody>
      </p:sp>
      <p:sp>
        <p:nvSpPr>
          <p:cNvPr id="4" name="Slide Number Placeholder 3"/>
          <p:cNvSpPr>
            <a:spLocks noGrp="1"/>
          </p:cNvSpPr>
          <p:nvPr>
            <p:ph type="sldNum" sz="quarter" idx="5"/>
          </p:nvPr>
        </p:nvSpPr>
        <p:spPr/>
        <p:txBody>
          <a:bodyPr/>
          <a:lstStyle/>
          <a:p>
            <a:fld id="{639D819B-8CE2-47AA-B16A-D2A5C4479D22}" type="slidenum">
              <a:rPr lang="fr-FR" smtClean="0"/>
              <a:t>9</a:t>
            </a:fld>
            <a:endParaRPr lang="fr-FR"/>
          </a:p>
        </p:txBody>
      </p:sp>
    </p:spTree>
    <p:extLst>
      <p:ext uri="{BB962C8B-B14F-4D97-AF65-F5344CB8AC3E}">
        <p14:creationId xmlns:p14="http://schemas.microsoft.com/office/powerpoint/2010/main" val="320636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this slide 5 times and hand it to the student playing Milhouse, as well as the lawyers.</a:t>
            </a:r>
          </a:p>
        </p:txBody>
      </p:sp>
      <p:sp>
        <p:nvSpPr>
          <p:cNvPr id="4" name="Slide Number Placeholder 3"/>
          <p:cNvSpPr>
            <a:spLocks noGrp="1"/>
          </p:cNvSpPr>
          <p:nvPr>
            <p:ph type="sldNum" sz="quarter" idx="5"/>
          </p:nvPr>
        </p:nvSpPr>
        <p:spPr/>
        <p:txBody>
          <a:bodyPr/>
          <a:lstStyle/>
          <a:p>
            <a:fld id="{639D819B-8CE2-47AA-B16A-D2A5C4479D22}" type="slidenum">
              <a:rPr lang="fr-FR" smtClean="0"/>
              <a:t>10</a:t>
            </a:fld>
            <a:endParaRPr lang="fr-FR"/>
          </a:p>
        </p:txBody>
      </p:sp>
    </p:spTree>
    <p:extLst>
      <p:ext uri="{BB962C8B-B14F-4D97-AF65-F5344CB8AC3E}">
        <p14:creationId xmlns:p14="http://schemas.microsoft.com/office/powerpoint/2010/main" val="164580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462D-21A6-40A4-9609-65BC4A805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930874C6-C3C7-4F1D-B4FC-56BC94ADC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E25116AB-8BE3-4AB5-A18F-A39B38E4122A}"/>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5" name="Footer Placeholder 4">
            <a:extLst>
              <a:ext uri="{FF2B5EF4-FFF2-40B4-BE49-F238E27FC236}">
                <a16:creationId xmlns:a16="http://schemas.microsoft.com/office/drawing/2014/main" id="{EA1303C0-104F-496C-AE5F-10EE549702B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85C4CB-72F2-4066-ADA9-76B1FAD1719B}"/>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67975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AFA9-D846-4F1A-A1FD-C5D98E82590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E3D5FA5A-2EC7-4C4A-A3EA-9D854CFF7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4651817-5D56-41AB-BCE5-8380D7DB7B83}"/>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5" name="Footer Placeholder 4">
            <a:extLst>
              <a:ext uri="{FF2B5EF4-FFF2-40B4-BE49-F238E27FC236}">
                <a16:creationId xmlns:a16="http://schemas.microsoft.com/office/drawing/2014/main" id="{BBC6932C-EE84-477D-8FCE-1C5D8919AD0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DE96A4F-FE19-4911-AFEF-F205AC667447}"/>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33831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B5533-7983-47A9-8DFA-71CD52EA41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405E323-5BFC-4EEE-B517-2354CD1CA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8FD10E1-E972-4417-8E58-295BD88DD3BA}"/>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5" name="Footer Placeholder 4">
            <a:extLst>
              <a:ext uri="{FF2B5EF4-FFF2-40B4-BE49-F238E27FC236}">
                <a16:creationId xmlns:a16="http://schemas.microsoft.com/office/drawing/2014/main" id="{BF3F25D3-6C03-45CD-8406-805237CE6FA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3AEF3E4-0E58-48BF-90F8-34A6932DF0EB}"/>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78748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8508-2394-406B-BA24-31CE6586A492}"/>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0857C1E-593A-40ED-97B6-42A2D7A1F2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952BC83-E056-47F9-B470-9AFF5FE7A181}"/>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5" name="Footer Placeholder 4">
            <a:extLst>
              <a:ext uri="{FF2B5EF4-FFF2-40B4-BE49-F238E27FC236}">
                <a16:creationId xmlns:a16="http://schemas.microsoft.com/office/drawing/2014/main" id="{AF73C5C1-92CA-4E41-AB1D-597F9312F84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0FD9898-2532-4F16-9CAF-28E67626E1C3}"/>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70539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3B3A-06F1-4803-B067-9A7694407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3E9F255-BA4D-4238-AD81-F3C4223B70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EDE63-C702-4BBD-9987-2064DD4526C8}"/>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5" name="Footer Placeholder 4">
            <a:extLst>
              <a:ext uri="{FF2B5EF4-FFF2-40B4-BE49-F238E27FC236}">
                <a16:creationId xmlns:a16="http://schemas.microsoft.com/office/drawing/2014/main" id="{268A6AEA-0F76-48FD-BAE6-5AFDC0BFB2D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C72F671-07BF-43BE-A693-EC2ED9C149B7}"/>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59504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3690-203B-4414-8E39-95B090078CFF}"/>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652661A-BA6D-4DC0-973C-3EAF861DA2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84DC714B-C5BA-48CE-99EB-06DD0787B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B71C11E7-E5AE-4E55-BD11-F95CF265D97B}"/>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6" name="Footer Placeholder 5">
            <a:extLst>
              <a:ext uri="{FF2B5EF4-FFF2-40B4-BE49-F238E27FC236}">
                <a16:creationId xmlns:a16="http://schemas.microsoft.com/office/drawing/2014/main" id="{006E2D31-3DA2-45EC-950A-44403FFAB3C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7999CF9-FD30-4D87-B13C-B9C34AF21544}"/>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134679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50F2-AD87-4539-8FBF-4E012F50F35D}"/>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EC17214-E565-4719-B3FD-AAF94AE33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B6B0C5-0370-4252-A8A2-4972E38F3C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6832DFB0-F97E-460E-8C4D-2B7E21BAA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CE0FA8-C3EE-4104-857E-32E12BAF3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BA609EE2-8A8B-4861-8785-9268782B2C75}"/>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8" name="Footer Placeholder 7">
            <a:extLst>
              <a:ext uri="{FF2B5EF4-FFF2-40B4-BE49-F238E27FC236}">
                <a16:creationId xmlns:a16="http://schemas.microsoft.com/office/drawing/2014/main" id="{1E391A7D-9726-4929-92DD-5882D2F99BBE}"/>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BC1F27C-245C-425B-A25E-E390DBD2A61D}"/>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406464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AAB-A9A3-48A6-88A2-8C895600603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9AEABC63-F0F3-4D5C-8E01-BA4E8708B170}"/>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4" name="Footer Placeholder 3">
            <a:extLst>
              <a:ext uri="{FF2B5EF4-FFF2-40B4-BE49-F238E27FC236}">
                <a16:creationId xmlns:a16="http://schemas.microsoft.com/office/drawing/2014/main" id="{69BFB58F-14C3-4F51-A867-EFF8755F339B}"/>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A3356716-7156-4A25-A52D-9FE04AD21A87}"/>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341077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AE66D-4FB0-4797-AE93-36BBA939433A}"/>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3" name="Footer Placeholder 2">
            <a:extLst>
              <a:ext uri="{FF2B5EF4-FFF2-40B4-BE49-F238E27FC236}">
                <a16:creationId xmlns:a16="http://schemas.microsoft.com/office/drawing/2014/main" id="{C1CE961C-3EEE-42EA-BD3C-1BE1DD7213F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1F3C1AC1-C24B-4F49-B8EC-DD4963CCB622}"/>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80347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6D87-EF27-47E3-96F9-A4C072F91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42644B9-AB16-43FD-892F-C61F69C94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76F16F8-D904-4E33-AD5E-DD6455234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C1166-3B42-4E52-9124-2BCDF131F2EB}"/>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6" name="Footer Placeholder 5">
            <a:extLst>
              <a:ext uri="{FF2B5EF4-FFF2-40B4-BE49-F238E27FC236}">
                <a16:creationId xmlns:a16="http://schemas.microsoft.com/office/drawing/2014/main" id="{59754133-CF55-4DD5-A73E-8971AC0D3A6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C371078-4344-4716-9073-026E146D2A79}"/>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306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6FD0-77D5-49DB-959E-1413AF845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6CDE9C30-2FFA-468F-982B-5E5945A94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52EDCF1B-7057-42A2-BE43-26164A1AC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98DBA-6291-4DED-AAEF-6BDBF12385F1}"/>
              </a:ext>
            </a:extLst>
          </p:cNvPr>
          <p:cNvSpPr>
            <a:spLocks noGrp="1"/>
          </p:cNvSpPr>
          <p:nvPr>
            <p:ph type="dt" sz="half" idx="10"/>
          </p:nvPr>
        </p:nvSpPr>
        <p:spPr/>
        <p:txBody>
          <a:bodyPr/>
          <a:lstStyle/>
          <a:p>
            <a:fld id="{24DCD816-C72A-45D1-9C45-68683ABCB270}" type="datetimeFigureOut">
              <a:rPr lang="fr-FR" smtClean="0"/>
              <a:t>10/09/2021</a:t>
            </a:fld>
            <a:endParaRPr lang="fr-FR"/>
          </a:p>
        </p:txBody>
      </p:sp>
      <p:sp>
        <p:nvSpPr>
          <p:cNvPr id="6" name="Footer Placeholder 5">
            <a:extLst>
              <a:ext uri="{FF2B5EF4-FFF2-40B4-BE49-F238E27FC236}">
                <a16:creationId xmlns:a16="http://schemas.microsoft.com/office/drawing/2014/main" id="{0F097A76-CA1D-46A5-8253-8A7BD8D1A91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F7B7C0A-34E5-457B-A8B0-37B443144B43}"/>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373003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34790-9129-41F7-9C39-C09FAECA2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A158499-2D4B-417F-8889-FCA709433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EACBF79-A208-4059-9F25-53B952716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CD816-C72A-45D1-9C45-68683ABCB270}" type="datetimeFigureOut">
              <a:rPr lang="fr-FR" smtClean="0"/>
              <a:t>10/09/2021</a:t>
            </a:fld>
            <a:endParaRPr lang="fr-FR"/>
          </a:p>
        </p:txBody>
      </p:sp>
      <p:sp>
        <p:nvSpPr>
          <p:cNvPr id="5" name="Footer Placeholder 4">
            <a:extLst>
              <a:ext uri="{FF2B5EF4-FFF2-40B4-BE49-F238E27FC236}">
                <a16:creationId xmlns:a16="http://schemas.microsoft.com/office/drawing/2014/main" id="{181BCCF9-7A98-48CC-931B-0CDFFFF47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5F13CBCE-2E3B-40EF-BF8C-9B1AD62DB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974BC-CDA8-42C1-BA3C-B9A13C3A159D}" type="slidenum">
              <a:rPr lang="fr-FR" smtClean="0"/>
              <a:t>‹#›</a:t>
            </a:fld>
            <a:endParaRPr lang="fr-FR"/>
          </a:p>
        </p:txBody>
      </p:sp>
    </p:spTree>
    <p:extLst>
      <p:ext uri="{BB962C8B-B14F-4D97-AF65-F5344CB8AC3E}">
        <p14:creationId xmlns:p14="http://schemas.microsoft.com/office/powerpoint/2010/main" val="399587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1" name="Freeform: Shape 10">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2BEB9059-DACE-4B93-94A8-42964A6CD091}"/>
              </a:ext>
            </a:extLst>
          </p:cNvPr>
          <p:cNvPicPr>
            <a:picLocks noChangeAspect="1"/>
          </p:cNvPicPr>
          <p:nvPr/>
        </p:nvPicPr>
        <p:blipFill rotWithShape="1">
          <a:blip r:embed="rId3"/>
          <a:srcRect l="13932" r="9764" b="-1"/>
          <a:stretch/>
        </p:blipFill>
        <p:spPr>
          <a:xfrm>
            <a:off x="20" y="-2"/>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sp>
        <p:nvSpPr>
          <p:cNvPr id="13" name="Freeform: Shape 12">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 name="Picture 1">
            <a:extLst>
              <a:ext uri="{FF2B5EF4-FFF2-40B4-BE49-F238E27FC236}">
                <a16:creationId xmlns:a16="http://schemas.microsoft.com/office/drawing/2014/main" id="{1CE4C459-4AE2-4E8D-9814-9B08BBD7FBFA}"/>
              </a:ext>
            </a:extLst>
          </p:cNvPr>
          <p:cNvPicPr>
            <a:picLocks noChangeAspect="1"/>
          </p:cNvPicPr>
          <p:nvPr/>
        </p:nvPicPr>
        <p:blipFill rotWithShape="1">
          <a:blip r:embed="rId4"/>
          <a:srcRect l="12339" r="7074"/>
          <a:stretch/>
        </p:blipFill>
        <p:spPr>
          <a:xfrm>
            <a:off x="6795930" y="1685367"/>
            <a:ext cx="5396070"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7" name="Freeform: Shape 16">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TextBox 5">
            <a:extLst>
              <a:ext uri="{FF2B5EF4-FFF2-40B4-BE49-F238E27FC236}">
                <a16:creationId xmlns:a16="http://schemas.microsoft.com/office/drawing/2014/main" id="{EF829A23-2D66-44F6-A7AE-F78460ADA213}"/>
              </a:ext>
            </a:extLst>
          </p:cNvPr>
          <p:cNvSpPr txBox="1"/>
          <p:nvPr/>
        </p:nvSpPr>
        <p:spPr>
          <a:xfrm>
            <a:off x="-15902" y="6504569"/>
            <a:ext cx="3118698" cy="369332"/>
          </a:xfrm>
          <a:prstGeom prst="rect">
            <a:avLst/>
          </a:prstGeom>
          <a:noFill/>
        </p:spPr>
        <p:txBody>
          <a:bodyPr wrap="square" rtlCol="0">
            <a:spAutoFit/>
          </a:bodyPr>
          <a:lstStyle/>
          <a:p>
            <a:r>
              <a:rPr lang="en-GB" dirty="0">
                <a:solidFill>
                  <a:schemeClr val="bg1"/>
                </a:solidFill>
              </a:rPr>
              <a:t>Images taken from </a:t>
            </a:r>
            <a:r>
              <a:rPr lang="en-GB" dirty="0" err="1">
                <a:solidFill>
                  <a:schemeClr val="bg1"/>
                </a:solidFill>
              </a:rPr>
              <a:t>Pixabay</a:t>
            </a:r>
            <a:endParaRPr lang="en-GB" dirty="0">
              <a:solidFill>
                <a:schemeClr val="bg1"/>
              </a:solidFill>
            </a:endParaRPr>
          </a:p>
        </p:txBody>
      </p:sp>
    </p:spTree>
    <p:extLst>
      <p:ext uri="{BB962C8B-B14F-4D97-AF65-F5344CB8AC3E}">
        <p14:creationId xmlns:p14="http://schemas.microsoft.com/office/powerpoint/2010/main" val="3118439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A421-90D1-47E3-AC30-ACF03FAE8F99}"/>
              </a:ext>
            </a:extLst>
          </p:cNvPr>
          <p:cNvSpPr>
            <a:spLocks noGrp="1"/>
          </p:cNvSpPr>
          <p:nvPr>
            <p:ph type="title"/>
          </p:nvPr>
        </p:nvSpPr>
        <p:spPr/>
        <p:txBody>
          <a:bodyPr/>
          <a:lstStyle/>
          <a:p>
            <a:r>
              <a:rPr lang="en-GB" dirty="0"/>
              <a:t>Defence witness statements</a:t>
            </a:r>
          </a:p>
        </p:txBody>
      </p:sp>
      <p:sp>
        <p:nvSpPr>
          <p:cNvPr id="3" name="Rectangle 2">
            <a:extLst>
              <a:ext uri="{FF2B5EF4-FFF2-40B4-BE49-F238E27FC236}">
                <a16:creationId xmlns:a16="http://schemas.microsoft.com/office/drawing/2014/main" id="{0F6B9F00-8413-402B-B23C-769701D094D3}"/>
              </a:ext>
            </a:extLst>
          </p:cNvPr>
          <p:cNvSpPr/>
          <p:nvPr/>
        </p:nvSpPr>
        <p:spPr>
          <a:xfrm>
            <a:off x="838200" y="2024008"/>
            <a:ext cx="9980489" cy="4266809"/>
          </a:xfrm>
          <a:prstGeom prst="rect">
            <a:avLst/>
          </a:prstGeom>
        </p:spPr>
        <p:txBody>
          <a:bodyPr wrap="square">
            <a:spAutoFit/>
          </a:bodyPr>
          <a:lstStyle/>
          <a:p>
            <a:pPr marL="101600" marR="112395">
              <a:lnSpc>
                <a:spcPct val="108000"/>
              </a:lnSpc>
              <a:spcBef>
                <a:spcPts val="5"/>
              </a:spcBef>
              <a:spcAft>
                <a:spcPts val="0"/>
              </a:spcAft>
            </a:pPr>
            <a:r>
              <a:rPr lang="en-GB" b="1" dirty="0">
                <a:latin typeface="Calibri" panose="020F0502020204030204" pitchFamily="34" charset="0"/>
                <a:ea typeface="Calibri" panose="020F0502020204030204" pitchFamily="34" charset="0"/>
              </a:rPr>
              <a:t>Milhouse,</a:t>
            </a:r>
          </a:p>
          <a:p>
            <a:pPr marL="101600" marR="112395">
              <a:lnSpc>
                <a:spcPct val="108000"/>
              </a:lnSpc>
              <a:spcBef>
                <a:spcPts val="5"/>
              </a:spcBef>
              <a:spcAft>
                <a:spcPts val="0"/>
              </a:spcAft>
            </a:pPr>
            <a:endParaRPr lang="en-GB" dirty="0">
              <a:latin typeface="Calibri" panose="020F0502020204030204" pitchFamily="34" charset="0"/>
              <a:ea typeface="Calibri" panose="020F0502020204030204" pitchFamily="34" charset="0"/>
            </a:endParaRPr>
          </a:p>
          <a:p>
            <a:pPr marL="101600" marR="112395">
              <a:lnSpc>
                <a:spcPct val="108000"/>
              </a:lnSpc>
              <a:spcBef>
                <a:spcPts val="5"/>
              </a:spcBef>
            </a:pPr>
            <a:r>
              <a:rPr lang="en-US" sz="2000" dirty="0"/>
              <a:t>Bart and I were out riding our bikes with some other friends on Friday, March 15. We were riding up and down </a:t>
            </a:r>
            <a:r>
              <a:rPr lang="en-US" sz="2000" dirty="0" err="1"/>
              <a:t>Barts</a:t>
            </a:r>
            <a:r>
              <a:rPr lang="en-US" sz="2000" dirty="0"/>
              <a:t> block when a bunch of kids we didn’t know rode up to us and started teasing us. They dared us to throw stones at grouchy old Principal Skinner’s windows. We tried to ignore them. They threw a stone and hit a front porch window. Then they threw some more stones. I think a couple of windows were broken. Bart and I and our friends stood and watched. When one of the other kids picked up a stone to throw, Bart tried to stop him. Then Principal Skinner came around the house. The other kids said they didn’t throw the stones, they said that Bart did. I think they were mad at Bart because he tried to stop them. Bart is a real nice friend, he wouldn’t try to break Principal Skinner’s windows.</a:t>
            </a:r>
            <a:endParaRPr lang="en-GB" sz="2000" dirty="0"/>
          </a:p>
          <a:p>
            <a:pPr marL="101600" marR="112395">
              <a:lnSpc>
                <a:spcPct val="108000"/>
              </a:lnSpc>
              <a:spcBef>
                <a:spcPts val="5"/>
              </a:spcBef>
              <a:spcAft>
                <a:spcPts val="0"/>
              </a:spcAft>
            </a:pPr>
            <a:endParaRPr lang="en-GB" dirty="0">
              <a:latin typeface="Calibri" panose="020F0502020204030204" pitchFamily="34" charset="0"/>
              <a:ea typeface="Calibri" panose="020F0502020204030204" pitchFamily="34" charset="0"/>
            </a:endParaRPr>
          </a:p>
          <a:p>
            <a:pPr marL="101600" marR="112395">
              <a:lnSpc>
                <a:spcPct val="108000"/>
              </a:lnSpc>
              <a:spcBef>
                <a:spcPts val="5"/>
              </a:spcBef>
              <a:spcAft>
                <a:spcPts val="0"/>
              </a:spcAft>
            </a:pP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9398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A421-90D1-47E3-AC30-ACF03FAE8F99}"/>
              </a:ext>
            </a:extLst>
          </p:cNvPr>
          <p:cNvSpPr>
            <a:spLocks noGrp="1"/>
          </p:cNvSpPr>
          <p:nvPr>
            <p:ph type="title"/>
          </p:nvPr>
        </p:nvSpPr>
        <p:spPr/>
        <p:txBody>
          <a:bodyPr/>
          <a:lstStyle/>
          <a:p>
            <a:r>
              <a:rPr lang="en-GB" dirty="0"/>
              <a:t>Defence witness statements</a:t>
            </a:r>
          </a:p>
        </p:txBody>
      </p:sp>
      <p:sp>
        <p:nvSpPr>
          <p:cNvPr id="3" name="Rectangle 2">
            <a:extLst>
              <a:ext uri="{FF2B5EF4-FFF2-40B4-BE49-F238E27FC236}">
                <a16:creationId xmlns:a16="http://schemas.microsoft.com/office/drawing/2014/main" id="{0F6B9F00-8413-402B-B23C-769701D094D3}"/>
              </a:ext>
            </a:extLst>
          </p:cNvPr>
          <p:cNvSpPr/>
          <p:nvPr/>
        </p:nvSpPr>
        <p:spPr>
          <a:xfrm>
            <a:off x="838200" y="2013735"/>
            <a:ext cx="9980489" cy="4865243"/>
          </a:xfrm>
          <a:prstGeom prst="rect">
            <a:avLst/>
          </a:prstGeom>
        </p:spPr>
        <p:txBody>
          <a:bodyPr wrap="square">
            <a:spAutoFit/>
          </a:bodyPr>
          <a:lstStyle/>
          <a:p>
            <a:pPr marL="101600" marR="112395">
              <a:lnSpc>
                <a:spcPct val="108000"/>
              </a:lnSpc>
              <a:spcBef>
                <a:spcPts val="5"/>
              </a:spcBef>
              <a:spcAft>
                <a:spcPts val="0"/>
              </a:spcAft>
            </a:pPr>
            <a:r>
              <a:rPr lang="en-GB" b="1" dirty="0">
                <a:latin typeface="Calibri" panose="020F0502020204030204" pitchFamily="34" charset="0"/>
                <a:ea typeface="Calibri" panose="020F0502020204030204" pitchFamily="34" charset="0"/>
              </a:rPr>
              <a:t>Bart, defendant</a:t>
            </a:r>
          </a:p>
          <a:p>
            <a:pPr marL="101600" marR="112395">
              <a:lnSpc>
                <a:spcPct val="108000"/>
              </a:lnSpc>
              <a:spcBef>
                <a:spcPts val="5"/>
              </a:spcBef>
              <a:spcAft>
                <a:spcPts val="0"/>
              </a:spcAft>
            </a:pPr>
            <a:endParaRPr lang="en-GB" dirty="0">
              <a:latin typeface="Calibri" panose="020F0502020204030204" pitchFamily="34" charset="0"/>
              <a:ea typeface="Calibri" panose="020F0502020204030204" pitchFamily="34" charset="0"/>
            </a:endParaRPr>
          </a:p>
          <a:p>
            <a:pPr marL="101600" marR="112395">
              <a:lnSpc>
                <a:spcPct val="108000"/>
              </a:lnSpc>
              <a:spcBef>
                <a:spcPts val="5"/>
              </a:spcBef>
            </a:pPr>
            <a:r>
              <a:rPr lang="en-US" sz="2400" dirty="0"/>
              <a:t>I was riding bikes with my friends on Friday, March 15. It was almost getting dark when a bunch of kids we didn’t know rode up to us and started bugging us. They wanted us to throw rocks with them. They were going to try to break some of Principal Skinner’s front porch windows. Even though I don’t like Principal Skinner very much, we said we wouldn’t do that. I saw one kid standing next to me pick up a rock. I tried to take it out of his hand so he wouldn’t throw it. That’s when Principal Skinner came around the corner. Leslie the newspaper carrier also showed up. I did not throw any stones.</a:t>
            </a:r>
            <a:endParaRPr lang="en-GB" sz="2400" dirty="0"/>
          </a:p>
          <a:p>
            <a:pPr marL="101600" marR="112395">
              <a:lnSpc>
                <a:spcPct val="108000"/>
              </a:lnSpc>
              <a:spcBef>
                <a:spcPts val="5"/>
              </a:spcBef>
              <a:spcAft>
                <a:spcPts val="0"/>
              </a:spcAft>
            </a:pPr>
            <a:endParaRPr lang="en-GB" sz="2400" dirty="0">
              <a:latin typeface="Calibri" panose="020F0502020204030204" pitchFamily="34" charset="0"/>
              <a:ea typeface="Calibri" panose="020F0502020204030204" pitchFamily="34" charset="0"/>
            </a:endParaRPr>
          </a:p>
          <a:p>
            <a:pPr marL="101600" marR="112395">
              <a:lnSpc>
                <a:spcPct val="108000"/>
              </a:lnSpc>
              <a:spcBef>
                <a:spcPts val="5"/>
              </a:spcBef>
              <a:spcAft>
                <a:spcPts val="0"/>
              </a:spcAft>
            </a:pPr>
            <a:endParaRPr lang="en-GB" dirty="0">
              <a:latin typeface="Calibri" panose="020F0502020204030204" pitchFamily="34" charset="0"/>
              <a:ea typeface="Calibri" panose="020F0502020204030204" pitchFamily="34" charset="0"/>
            </a:endParaRPr>
          </a:p>
          <a:p>
            <a:pPr marL="101600" marR="112395">
              <a:lnSpc>
                <a:spcPct val="108000"/>
              </a:lnSpc>
              <a:spcBef>
                <a:spcPts val="5"/>
              </a:spcBef>
              <a:spcAft>
                <a:spcPts val="0"/>
              </a:spcAft>
            </a:pP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5577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023E25-021E-42EB-90C2-549BD8AA615B}"/>
              </a:ext>
            </a:extLst>
          </p:cNvPr>
          <p:cNvSpPr>
            <a:spLocks noGrp="1"/>
          </p:cNvSpPr>
          <p:nvPr>
            <p:ph type="title"/>
          </p:nvPr>
        </p:nvSpPr>
        <p:spPr>
          <a:xfrm>
            <a:off x="480860" y="1853727"/>
            <a:ext cx="6565185" cy="5493046"/>
          </a:xfrm>
        </p:spPr>
        <p:txBody>
          <a:bodyPr vert="horz" lIns="91440" tIns="45720" rIns="91440" bIns="45720" rtlCol="0" anchor="b">
            <a:normAutofit fontScale="90000"/>
          </a:bodyPr>
          <a:lstStyle/>
          <a:p>
            <a:pPr lvl="0"/>
            <a:r>
              <a:rPr lang="en-US" sz="3400" b="1" u="sng" dirty="0">
                <a:solidFill>
                  <a:srgbClr val="FFFFFF"/>
                </a:solidFill>
              </a:rPr>
              <a:t>Post-trial discussion</a:t>
            </a:r>
            <a:br>
              <a:rPr lang="en-US" sz="3400" b="1" dirty="0">
                <a:solidFill>
                  <a:srgbClr val="FFFFFF"/>
                </a:solidFill>
              </a:rPr>
            </a:br>
            <a:br>
              <a:rPr lang="en-US" sz="3400" b="1" dirty="0">
                <a:solidFill>
                  <a:srgbClr val="FFFFFF"/>
                </a:solidFill>
              </a:rPr>
            </a:br>
            <a:r>
              <a:rPr lang="en-US" sz="2700" dirty="0">
                <a:solidFill>
                  <a:schemeClr val="bg1"/>
                </a:solidFill>
              </a:rPr>
              <a:t>What went well?</a:t>
            </a:r>
            <a:br>
              <a:rPr lang="en-GB" sz="2700" dirty="0">
                <a:solidFill>
                  <a:schemeClr val="bg1"/>
                </a:solidFill>
              </a:rPr>
            </a:br>
            <a:r>
              <a:rPr lang="en-US" sz="2700" dirty="0">
                <a:solidFill>
                  <a:schemeClr val="bg1"/>
                </a:solidFill>
              </a:rPr>
              <a:t>What was challenging?</a:t>
            </a:r>
            <a:br>
              <a:rPr lang="en-US" sz="2700" dirty="0">
                <a:solidFill>
                  <a:schemeClr val="bg1"/>
                </a:solidFill>
              </a:rPr>
            </a:br>
            <a:br>
              <a:rPr lang="en-GB" sz="2700" dirty="0">
                <a:solidFill>
                  <a:schemeClr val="bg1"/>
                </a:solidFill>
              </a:rPr>
            </a:br>
            <a:r>
              <a:rPr lang="en-US" sz="2700" dirty="0">
                <a:solidFill>
                  <a:schemeClr val="bg1"/>
                </a:solidFill>
              </a:rPr>
              <a:t>Was it easy reaching a decision based on </a:t>
            </a:r>
            <a:br>
              <a:rPr lang="en-US" sz="2700" dirty="0">
                <a:solidFill>
                  <a:schemeClr val="bg1"/>
                </a:solidFill>
              </a:rPr>
            </a:br>
            <a:r>
              <a:rPr lang="en-US" sz="2700" dirty="0">
                <a:solidFill>
                  <a:schemeClr val="bg1"/>
                </a:solidFill>
              </a:rPr>
              <a:t>witness statements?</a:t>
            </a:r>
            <a:br>
              <a:rPr lang="en-US" sz="2700" dirty="0">
                <a:solidFill>
                  <a:schemeClr val="bg1"/>
                </a:solidFill>
              </a:rPr>
            </a:br>
            <a:br>
              <a:rPr lang="en-GB" sz="2700" dirty="0">
                <a:solidFill>
                  <a:schemeClr val="bg1"/>
                </a:solidFill>
              </a:rPr>
            </a:br>
            <a:r>
              <a:rPr lang="en-US" sz="2700" dirty="0">
                <a:solidFill>
                  <a:schemeClr val="bg1"/>
                </a:solidFill>
              </a:rPr>
              <a:t>Was there sufficient evidence available?</a:t>
            </a:r>
            <a:br>
              <a:rPr lang="en-US" sz="2700" dirty="0">
                <a:solidFill>
                  <a:schemeClr val="bg1"/>
                </a:solidFill>
              </a:rPr>
            </a:br>
            <a:br>
              <a:rPr lang="en-GB" sz="2700" dirty="0">
                <a:solidFill>
                  <a:schemeClr val="bg1"/>
                </a:solidFill>
              </a:rPr>
            </a:br>
            <a:r>
              <a:rPr lang="en-US" sz="2700" dirty="0">
                <a:solidFill>
                  <a:schemeClr val="bg1"/>
                </a:solidFill>
              </a:rPr>
              <a:t>Was there something that made you doubt the evidence? The statements? The decision your reached?</a:t>
            </a:r>
            <a:br>
              <a:rPr lang="en-GB" sz="2700" dirty="0">
                <a:solidFill>
                  <a:schemeClr val="bg1"/>
                </a:solidFill>
              </a:rPr>
            </a:br>
            <a:br>
              <a:rPr lang="en-US" sz="2700" b="1" dirty="0">
                <a:solidFill>
                  <a:schemeClr val="bg1"/>
                </a:solidFill>
              </a:rPr>
            </a:br>
            <a:br>
              <a:rPr lang="en-US" sz="3400" dirty="0">
                <a:solidFill>
                  <a:srgbClr val="FFFFFF"/>
                </a:solidFill>
              </a:rPr>
            </a:br>
            <a:br>
              <a:rPr lang="en-US" sz="2000" dirty="0">
                <a:solidFill>
                  <a:srgbClr val="FFFFFF"/>
                </a:solidFill>
              </a:rPr>
            </a:b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hat">
            <a:extLst>
              <a:ext uri="{FF2B5EF4-FFF2-40B4-BE49-F238E27FC236}">
                <a16:creationId xmlns:a16="http://schemas.microsoft.com/office/drawing/2014/main" id="{7D88EFB5-9074-4A6A-9E90-E56E783074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206820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BCA87-018A-4115-A8F8-2FEDD3268488}"/>
              </a:ext>
            </a:extLst>
          </p:cNvPr>
          <p:cNvSpPr>
            <a:spLocks noGrp="1"/>
          </p:cNvSpPr>
          <p:nvPr>
            <p:ph type="title"/>
          </p:nvPr>
        </p:nvSpPr>
        <p:spPr>
          <a:xfrm>
            <a:off x="6651624" y="2390775"/>
            <a:ext cx="5004986" cy="3092427"/>
          </a:xfrm>
        </p:spPr>
        <p:txBody>
          <a:bodyPr vert="horz" lIns="91440" tIns="45720" rIns="91440" bIns="45720" rtlCol="0" anchor="b">
            <a:normAutofit/>
          </a:bodyPr>
          <a:lstStyle/>
          <a:p>
            <a:pPr algn="ctr"/>
            <a:r>
              <a:rPr lang="en-US" sz="3600" b="1" i="1" dirty="0">
                <a:solidFill>
                  <a:srgbClr val="FFFFFF"/>
                </a:solidFill>
              </a:rPr>
              <a:t>Going back to TOK:</a:t>
            </a:r>
            <a:br>
              <a:rPr lang="en-US" sz="3600" b="1" i="1" dirty="0">
                <a:solidFill>
                  <a:srgbClr val="FFFFFF"/>
                </a:solidFill>
              </a:rPr>
            </a:br>
            <a:br>
              <a:rPr lang="en-US" sz="3600" b="1" dirty="0">
                <a:solidFill>
                  <a:srgbClr val="FFFFFF"/>
                </a:solidFill>
              </a:rPr>
            </a:br>
            <a:r>
              <a:rPr lang="en-US" sz="3600" b="1" dirty="0">
                <a:solidFill>
                  <a:srgbClr val="FFFFFF"/>
                </a:solidFill>
              </a:rPr>
              <a:t>“Our role as a knower”.</a:t>
            </a:r>
            <a:br>
              <a:rPr lang="en-US" sz="3600" b="1" dirty="0">
                <a:solidFill>
                  <a:srgbClr val="FFFFFF"/>
                </a:solidFill>
              </a:rPr>
            </a:br>
            <a:r>
              <a:rPr lang="en-US" sz="2400" b="1" dirty="0">
                <a:solidFill>
                  <a:srgbClr val="FFFFFF"/>
                </a:solidFill>
              </a:rPr>
              <a:t>Plenary reflection of knowledge questions.</a:t>
            </a:r>
            <a:br>
              <a:rPr lang="en-US" sz="1200" dirty="0">
                <a:solidFill>
                  <a:srgbClr val="FFFFFF"/>
                </a:solidFill>
              </a:rPr>
            </a:br>
            <a:br>
              <a:rPr lang="en-US" sz="1200" kern="1200" dirty="0">
                <a:solidFill>
                  <a:srgbClr val="FFFFFF"/>
                </a:solidFill>
                <a:latin typeface="+mj-lt"/>
                <a:ea typeface="+mj-ea"/>
                <a:cs typeface="+mj-cs"/>
              </a:rPr>
            </a:br>
            <a:endParaRPr lang="en-US" sz="1200" kern="1200" dirty="0">
              <a:solidFill>
                <a:srgbClr val="FFFFFF"/>
              </a:solidFill>
              <a:latin typeface="+mj-lt"/>
              <a:ea typeface="+mj-ea"/>
              <a:cs typeface="+mj-cs"/>
            </a:endParaRPr>
          </a:p>
        </p:txBody>
      </p:sp>
      <p:sp>
        <p:nvSpPr>
          <p:cNvPr id="13"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Lightbulb and gear">
            <a:extLst>
              <a:ext uri="{FF2B5EF4-FFF2-40B4-BE49-F238E27FC236}">
                <a16:creationId xmlns:a16="http://schemas.microsoft.com/office/drawing/2014/main" id="{70D55599-92D4-4CD3-A7F4-7EEF563E7A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2769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oy&#10;&#10;Description automatically generated">
            <a:extLst>
              <a:ext uri="{FF2B5EF4-FFF2-40B4-BE49-F238E27FC236}">
                <a16:creationId xmlns:a16="http://schemas.microsoft.com/office/drawing/2014/main" id="{81752699-487C-4C26-A1B0-545F53B6A685}"/>
              </a:ext>
            </a:extLst>
          </p:cNvPr>
          <p:cNvPicPr>
            <a:picLocks noChangeAspect="1"/>
          </p:cNvPicPr>
          <p:nvPr/>
        </p:nvPicPr>
        <p:blipFill rotWithShape="1">
          <a:blip r:embed="rId3">
            <a:extLst>
              <a:ext uri="{28A0092B-C50C-407E-A947-70E740481C1C}">
                <a14:useLocalDpi xmlns:a14="http://schemas.microsoft.com/office/drawing/2010/main" val="0"/>
              </a:ext>
            </a:extLst>
          </a:blip>
          <a:srcRect t="28079" r="9089" b="-2"/>
          <a:stretch/>
        </p:blipFill>
        <p:spPr>
          <a:xfrm>
            <a:off x="8322215" y="-38090"/>
            <a:ext cx="3869783" cy="3061533"/>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9160FF-9A20-4196-83BE-63D2D5E8B98B}"/>
              </a:ext>
            </a:extLst>
          </p:cNvPr>
          <p:cNvSpPr>
            <a:spLocks noGrp="1"/>
          </p:cNvSpPr>
          <p:nvPr>
            <p:ph type="title"/>
          </p:nvPr>
        </p:nvSpPr>
        <p:spPr>
          <a:xfrm>
            <a:off x="424814" y="1298053"/>
            <a:ext cx="5380085" cy="1181606"/>
          </a:xfrm>
        </p:spPr>
        <p:txBody>
          <a:bodyPr vert="horz" lIns="91440" tIns="45720" rIns="91440" bIns="45720" rtlCol="0" anchor="b">
            <a:normAutofit fontScale="90000"/>
          </a:bodyPr>
          <a:lstStyle/>
          <a:p>
            <a:r>
              <a:rPr lang="en-US" sz="3200" b="1" dirty="0"/>
              <a:t>Plenary reflection:</a:t>
            </a:r>
            <a:br>
              <a:rPr lang="en-US" sz="3200" b="1" dirty="0"/>
            </a:br>
            <a:r>
              <a:rPr lang="en-US" sz="3200" b="1" dirty="0"/>
              <a:t>Knowledge questions</a:t>
            </a:r>
            <a:br>
              <a:rPr lang="en-US" sz="900" dirty="0"/>
            </a:br>
            <a:br>
              <a:rPr lang="en-US" sz="900" dirty="0"/>
            </a:br>
            <a:endParaRPr lang="en-US" sz="1400"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81E3638-5387-4994-A032-D80576E6430E}"/>
              </a:ext>
            </a:extLst>
          </p:cNvPr>
          <p:cNvSpPr/>
          <p:nvPr/>
        </p:nvSpPr>
        <p:spPr>
          <a:xfrm>
            <a:off x="424814" y="2675311"/>
            <a:ext cx="8085268" cy="3406061"/>
          </a:xfrm>
          <a:prstGeom prst="rect">
            <a:avLst/>
          </a:prstGeom>
          <a:solidFill>
            <a:schemeClr val="accent1">
              <a:lumMod val="20000"/>
              <a:lumOff val="80000"/>
            </a:schemeClr>
          </a:solidFill>
        </p:spPr>
        <p:txBody>
          <a:bodyPr wrap="square">
            <a:spAutoFit/>
          </a:bodyPr>
          <a:lstStyle/>
          <a:p>
            <a:r>
              <a:rPr lang="en-US" sz="2000" dirty="0"/>
              <a:t>Do all claims require evidential support?</a:t>
            </a:r>
            <a:endParaRPr lang="en-GB" sz="2000" dirty="0"/>
          </a:p>
          <a:p>
            <a:endParaRPr lang="en-US" sz="2000" dirty="0"/>
          </a:p>
          <a:p>
            <a:r>
              <a:rPr lang="en-US" sz="2000" dirty="0"/>
              <a:t>What constitutes a “good reason” for us to accept a claim?</a:t>
            </a:r>
            <a:endParaRPr lang="en-GB" sz="2000" dirty="0"/>
          </a:p>
          <a:p>
            <a:endParaRPr lang="en-US" sz="2000" dirty="0"/>
          </a:p>
          <a:p>
            <a:r>
              <a:rPr lang="en-US" sz="2000" dirty="0"/>
              <a:t>How much of our knowledge depends on our interactions with other knowers?</a:t>
            </a:r>
            <a:endParaRPr lang="en-GB" sz="2000" dirty="0"/>
          </a:p>
          <a:p>
            <a:endParaRPr lang="en-US" sz="2000" dirty="0"/>
          </a:p>
          <a:p>
            <a:r>
              <a:rPr lang="en-US" sz="2000" dirty="0"/>
              <a:t>Are intuition, evidence, reasoning, consensus and authority all equally convincing justifications for a claim?</a:t>
            </a:r>
            <a:endParaRPr lang="en-GB" sz="2000" dirty="0"/>
          </a:p>
          <a:p>
            <a:pPr lvl="0">
              <a:spcBef>
                <a:spcPts val="400"/>
              </a:spcBef>
              <a:spcAft>
                <a:spcPts val="400"/>
              </a:spcAft>
            </a:pPr>
            <a:endParaRPr lang="en-US" sz="3200" kern="105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76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63500F-40EA-46BE-8F7B-4826809E5F5D}"/>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Judgement day</a:t>
            </a:r>
          </a:p>
        </p:txBody>
      </p:sp>
      <p:pic>
        <p:nvPicPr>
          <p:cNvPr id="5" name="Picture 4">
            <a:extLst>
              <a:ext uri="{FF2B5EF4-FFF2-40B4-BE49-F238E27FC236}">
                <a16:creationId xmlns:a16="http://schemas.microsoft.com/office/drawing/2014/main" id="{9D7EE022-38EC-496A-AB21-C10ADF412675}"/>
              </a:ext>
            </a:extLst>
          </p:cNvPr>
          <p:cNvPicPr>
            <a:picLocks noChangeAspect="1"/>
          </p:cNvPicPr>
          <p:nvPr/>
        </p:nvPicPr>
        <p:blipFill>
          <a:blip r:embed="rId3"/>
          <a:stretch>
            <a:fillRect/>
          </a:stretch>
        </p:blipFill>
        <p:spPr>
          <a:xfrm>
            <a:off x="-4" y="0"/>
            <a:ext cx="9781826" cy="5282344"/>
          </a:xfrm>
          <a:prstGeom prst="rect">
            <a:avLst/>
          </a:prstGeom>
        </p:spPr>
      </p:pic>
    </p:spTree>
    <p:extLst>
      <p:ext uri="{BB962C8B-B14F-4D97-AF65-F5344CB8AC3E}">
        <p14:creationId xmlns:p14="http://schemas.microsoft.com/office/powerpoint/2010/main" val="58984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F394BB-7B78-446E-94A2-D2D96D4E1C1F}"/>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4600" kern="1200">
                <a:solidFill>
                  <a:srgbClr val="FFFFFF"/>
                </a:solidFill>
                <a:latin typeface="+mj-lt"/>
                <a:ea typeface="+mj-ea"/>
                <a:cs typeface="+mj-cs"/>
              </a:rPr>
              <a:t>Classroom organisation</a:t>
            </a:r>
          </a:p>
        </p:txBody>
      </p:sp>
      <p:pic>
        <p:nvPicPr>
          <p:cNvPr id="5" name="Picture 4">
            <a:extLst>
              <a:ext uri="{FF2B5EF4-FFF2-40B4-BE49-F238E27FC236}">
                <a16:creationId xmlns:a16="http://schemas.microsoft.com/office/drawing/2014/main" id="{BF8124DF-6932-43BF-A48F-81840FAC5DEF}"/>
              </a:ext>
            </a:extLst>
          </p:cNvPr>
          <p:cNvPicPr>
            <a:picLocks noChangeAspect="1"/>
          </p:cNvPicPr>
          <p:nvPr/>
        </p:nvPicPr>
        <p:blipFill>
          <a:blip r:embed="rId3"/>
          <a:stretch>
            <a:fillRect/>
          </a:stretch>
        </p:blipFill>
        <p:spPr>
          <a:xfrm>
            <a:off x="4724288" y="738769"/>
            <a:ext cx="7589082" cy="6115907"/>
          </a:xfrm>
          <a:prstGeom prst="rect">
            <a:avLst/>
          </a:prstGeom>
        </p:spPr>
      </p:pic>
    </p:spTree>
    <p:extLst>
      <p:ext uri="{BB962C8B-B14F-4D97-AF65-F5344CB8AC3E}">
        <p14:creationId xmlns:p14="http://schemas.microsoft.com/office/powerpoint/2010/main" val="293671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BCA87-018A-4115-A8F8-2FEDD3268488}"/>
              </a:ext>
            </a:extLst>
          </p:cNvPr>
          <p:cNvSpPr>
            <a:spLocks noGrp="1"/>
          </p:cNvSpPr>
          <p:nvPr>
            <p:ph type="title"/>
          </p:nvPr>
        </p:nvSpPr>
        <p:spPr>
          <a:xfrm>
            <a:off x="6638331" y="3142094"/>
            <a:ext cx="5004986" cy="3349097"/>
          </a:xfrm>
        </p:spPr>
        <p:txBody>
          <a:bodyPr vert="horz" lIns="91440" tIns="45720" rIns="91440" bIns="45720" rtlCol="0" anchor="b">
            <a:normAutofit/>
          </a:bodyPr>
          <a:lstStyle/>
          <a:p>
            <a:pPr algn="ctr"/>
            <a:r>
              <a:rPr lang="en-US" sz="2800" kern="1200" dirty="0">
                <a:solidFill>
                  <a:srgbClr val="FFFFFF"/>
                </a:solidFill>
                <a:latin typeface="+mj-lt"/>
                <a:ea typeface="+mj-ea"/>
                <a:cs typeface="+mj-cs"/>
              </a:rPr>
              <a:t> </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13"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Lightbulb and gear">
            <a:extLst>
              <a:ext uri="{FF2B5EF4-FFF2-40B4-BE49-F238E27FC236}">
                <a16:creationId xmlns:a16="http://schemas.microsoft.com/office/drawing/2014/main" id="{70D55599-92D4-4CD3-A7F4-7EEF563E7A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7" name="Title 1">
            <a:extLst>
              <a:ext uri="{FF2B5EF4-FFF2-40B4-BE49-F238E27FC236}">
                <a16:creationId xmlns:a16="http://schemas.microsoft.com/office/drawing/2014/main" id="{313B3EEE-FD1A-4DA1-B691-A6EB69B714C1}"/>
              </a:ext>
            </a:extLst>
          </p:cNvPr>
          <p:cNvSpPr txBox="1">
            <a:spLocks/>
          </p:cNvSpPr>
          <p:nvPr/>
        </p:nvSpPr>
        <p:spPr>
          <a:xfrm>
            <a:off x="6481180" y="1971593"/>
            <a:ext cx="5598710" cy="25680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dirty="0">
                <a:solidFill>
                  <a:srgbClr val="FFFFFF"/>
                </a:solidFill>
              </a:rPr>
              <a:t>Warm-up (think-pair-share): </a:t>
            </a:r>
          </a:p>
          <a:p>
            <a:pPr algn="ctr"/>
            <a:endParaRPr lang="en-US" sz="2200" dirty="0">
              <a:solidFill>
                <a:srgbClr val="FFFFFF"/>
              </a:solidFill>
            </a:endParaRPr>
          </a:p>
          <a:p>
            <a:pPr algn="ctr"/>
            <a:r>
              <a:rPr lang="en-US" sz="6000" dirty="0">
                <a:solidFill>
                  <a:srgbClr val="FFFFFF"/>
                </a:solidFill>
              </a:rPr>
              <a:t>What happens during </a:t>
            </a:r>
            <a:r>
              <a:rPr lang="en-US" sz="6000">
                <a:solidFill>
                  <a:srgbClr val="FFFFFF"/>
                </a:solidFill>
              </a:rPr>
              <a:t>a trial?</a:t>
            </a:r>
            <a:endParaRPr lang="en-US" sz="6000" dirty="0">
              <a:solidFill>
                <a:srgbClr val="FFFFFF"/>
              </a:solidFill>
            </a:endParaRPr>
          </a:p>
        </p:txBody>
      </p:sp>
    </p:spTree>
    <p:extLst>
      <p:ext uri="{BB962C8B-B14F-4D97-AF65-F5344CB8AC3E}">
        <p14:creationId xmlns:p14="http://schemas.microsoft.com/office/powerpoint/2010/main" val="180465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5F11-1A2D-43A5-A05F-F28FF7E24171}"/>
              </a:ext>
            </a:extLst>
          </p:cNvPr>
          <p:cNvSpPr>
            <a:spLocks noGrp="1"/>
          </p:cNvSpPr>
          <p:nvPr>
            <p:ph type="title"/>
          </p:nvPr>
        </p:nvSpPr>
        <p:spPr>
          <a:xfrm>
            <a:off x="304799" y="3917161"/>
            <a:ext cx="1513728" cy="2452687"/>
          </a:xfrm>
        </p:spPr>
        <p:txBody>
          <a:bodyPr vert="horz" lIns="91440" tIns="45720" rIns="91440" bIns="45720" rtlCol="0" anchor="ctr">
            <a:normAutofit/>
          </a:bodyPr>
          <a:lstStyle/>
          <a:p>
            <a:r>
              <a:rPr lang="en-US" sz="3200" b="1" dirty="0"/>
              <a:t>The mini trial: </a:t>
            </a:r>
            <a:br>
              <a:rPr lang="en-US" sz="3200" b="1" dirty="0"/>
            </a:br>
            <a:r>
              <a:rPr lang="en-US" sz="3200" b="1" dirty="0"/>
              <a:t>running order</a:t>
            </a:r>
          </a:p>
        </p:txBody>
      </p:sp>
      <p:pic>
        <p:nvPicPr>
          <p:cNvPr id="4" name="Picture 3">
            <a:extLst>
              <a:ext uri="{FF2B5EF4-FFF2-40B4-BE49-F238E27FC236}">
                <a16:creationId xmlns:a16="http://schemas.microsoft.com/office/drawing/2014/main" id="{32DAAC2C-BE36-4FEF-A92E-7D3A1782DC01}"/>
              </a:ext>
            </a:extLst>
          </p:cNvPr>
          <p:cNvPicPr>
            <a:picLocks noChangeAspect="1"/>
          </p:cNvPicPr>
          <p:nvPr/>
        </p:nvPicPr>
        <p:blipFill rotWithShape="1">
          <a:blip r:embed="rId3"/>
          <a:srcRect t="24279" b="3046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Rectangle 2">
            <a:extLst>
              <a:ext uri="{FF2B5EF4-FFF2-40B4-BE49-F238E27FC236}">
                <a16:creationId xmlns:a16="http://schemas.microsoft.com/office/drawing/2014/main" id="{DB948C47-1307-44E1-AE1C-A9B0D48DC045}"/>
              </a:ext>
            </a:extLst>
          </p:cNvPr>
          <p:cNvSpPr/>
          <p:nvPr/>
        </p:nvSpPr>
        <p:spPr>
          <a:xfrm>
            <a:off x="1818527" y="3710613"/>
            <a:ext cx="10150867" cy="3428990"/>
          </a:xfrm>
          <a:prstGeom prst="rect">
            <a:avLst/>
          </a:prstGeom>
        </p:spPr>
        <p:txBody>
          <a:bodyPr vert="horz" lIns="91440" tIns="45720" rIns="91440" bIns="45720" rtlCol="0" anchor="ctr">
            <a:noAutofit/>
          </a:bodyPr>
          <a:lstStyle/>
          <a:p>
            <a:pPr marL="1143000" lvl="2" indent="-228600">
              <a:lnSpc>
                <a:spcPct val="90000"/>
              </a:lnSpc>
              <a:spcBef>
                <a:spcPts val="400"/>
              </a:spcBef>
              <a:spcAft>
                <a:spcPts val="0"/>
              </a:spcAft>
              <a:buFont typeface="Arial" panose="020B0604020202020204" pitchFamily="34" charset="0"/>
              <a:buChar char="•"/>
            </a:pPr>
            <a:r>
              <a:rPr lang="en-US" dirty="0"/>
              <a:t>The judge addresses the courtroom and explains why we are here today. Then s/he asks the jury if anyone knows a person involved in the case, feels they cannot be fair, stands to benefit from a decision in the case, or has already formed an opinion about the case.</a:t>
            </a:r>
          </a:p>
          <a:p>
            <a:pPr marL="1143000" lvl="2" indent="-228600">
              <a:lnSpc>
                <a:spcPct val="90000"/>
              </a:lnSpc>
              <a:spcAft>
                <a:spcPts val="0"/>
              </a:spcAft>
              <a:buFont typeface="Arial" panose="020B0604020202020204" pitchFamily="34" charset="0"/>
              <a:buChar char="•"/>
            </a:pPr>
            <a:r>
              <a:rPr lang="en-US" dirty="0"/>
              <a:t>The lawyer for prosecution makes a short statement explaining why Bart is guilty.</a:t>
            </a:r>
          </a:p>
          <a:p>
            <a:pPr marL="1143000" lvl="2" indent="-228600">
              <a:lnSpc>
                <a:spcPct val="90000"/>
              </a:lnSpc>
              <a:spcAft>
                <a:spcPts val="0"/>
              </a:spcAft>
              <a:buFont typeface="Arial" panose="020B0604020202020204" pitchFamily="34" charset="0"/>
              <a:buChar char="•"/>
            </a:pPr>
            <a:r>
              <a:rPr lang="en-US" dirty="0"/>
              <a:t>The lawyer for </a:t>
            </a:r>
            <a:r>
              <a:rPr lang="en-US" dirty="0" err="1"/>
              <a:t>defence</a:t>
            </a:r>
            <a:r>
              <a:rPr lang="en-US" dirty="0"/>
              <a:t> makes a short statement explaining why Bart is not guilty.</a:t>
            </a:r>
          </a:p>
          <a:p>
            <a:pPr marL="1143000" lvl="2" indent="-228600">
              <a:lnSpc>
                <a:spcPct val="90000"/>
              </a:lnSpc>
              <a:spcAft>
                <a:spcPts val="0"/>
              </a:spcAft>
              <a:buFont typeface="Arial" panose="020B0604020202020204" pitchFamily="34" charset="0"/>
              <a:buChar char="•"/>
            </a:pPr>
            <a:r>
              <a:rPr lang="en-US" dirty="0"/>
              <a:t>The witnesses for prosecution come to the front and answer questions from both lawyers.</a:t>
            </a:r>
          </a:p>
          <a:p>
            <a:pPr marL="1143000" lvl="2" indent="-228600">
              <a:lnSpc>
                <a:spcPct val="90000"/>
              </a:lnSpc>
              <a:spcAft>
                <a:spcPts val="0"/>
              </a:spcAft>
              <a:buFont typeface="Arial" panose="020B0604020202020204" pitchFamily="34" charset="0"/>
              <a:buChar char="•"/>
            </a:pPr>
            <a:r>
              <a:rPr lang="en-US" dirty="0"/>
              <a:t>The witnesses for </a:t>
            </a:r>
            <a:r>
              <a:rPr lang="en-US" dirty="0" err="1"/>
              <a:t>defence</a:t>
            </a:r>
            <a:r>
              <a:rPr lang="en-US" dirty="0"/>
              <a:t> come to the front and answer questions from both lawyers.</a:t>
            </a:r>
          </a:p>
          <a:p>
            <a:pPr marL="1143000" lvl="2" indent="-228600">
              <a:lnSpc>
                <a:spcPct val="90000"/>
              </a:lnSpc>
              <a:spcAft>
                <a:spcPts val="0"/>
              </a:spcAft>
              <a:buFont typeface="Arial" panose="020B0604020202020204" pitchFamily="34" charset="0"/>
              <a:buChar char="•"/>
            </a:pPr>
            <a:r>
              <a:rPr lang="en-US" dirty="0"/>
              <a:t>Any evidence can be presented to the court. Questions based on evidence can be asked.</a:t>
            </a:r>
          </a:p>
          <a:p>
            <a:pPr marL="1143000" lvl="2" indent="-228600">
              <a:lnSpc>
                <a:spcPct val="90000"/>
              </a:lnSpc>
              <a:spcAft>
                <a:spcPts val="0"/>
              </a:spcAft>
              <a:buFont typeface="Arial" panose="020B0604020202020204" pitchFamily="34" charset="0"/>
              <a:buChar char="•"/>
            </a:pPr>
            <a:r>
              <a:rPr lang="en-US" dirty="0"/>
              <a:t>The judge tells the jury to discuss the evidence and reliability of the witnesses and deliberate.</a:t>
            </a:r>
          </a:p>
          <a:p>
            <a:pPr marL="1143000" lvl="2" indent="-228600">
              <a:lnSpc>
                <a:spcPct val="90000"/>
              </a:lnSpc>
              <a:spcAft>
                <a:spcPts val="0"/>
              </a:spcAft>
              <a:buFont typeface="Arial" panose="020B0604020202020204" pitchFamily="34" charset="0"/>
              <a:buChar char="•"/>
            </a:pPr>
            <a:r>
              <a:rPr lang="en-US" dirty="0"/>
              <a:t>The jury reaches a conclusion.</a:t>
            </a:r>
          </a:p>
          <a:p>
            <a:pPr marL="1143000" lvl="2" indent="-228600">
              <a:lnSpc>
                <a:spcPct val="90000"/>
              </a:lnSpc>
              <a:spcAft>
                <a:spcPts val="0"/>
              </a:spcAft>
              <a:buFont typeface="Arial" panose="020B0604020202020204" pitchFamily="34" charset="0"/>
              <a:buChar char="•"/>
            </a:pPr>
            <a:r>
              <a:rPr lang="en-US" dirty="0"/>
              <a:t>Throughout the entire process, the sketch artist draws what s/he sees. </a:t>
            </a:r>
          </a:p>
          <a:p>
            <a:pPr marL="1143000" lvl="2" indent="-228600">
              <a:lnSpc>
                <a:spcPct val="90000"/>
              </a:lnSpc>
              <a:spcAft>
                <a:spcPts val="0"/>
              </a:spcAft>
              <a:buFont typeface="Arial" panose="020B0604020202020204" pitchFamily="34" charset="0"/>
              <a:buChar char="•"/>
            </a:pPr>
            <a:r>
              <a:rPr lang="en-US" dirty="0"/>
              <a:t>The reporters do a write-up of the case</a:t>
            </a:r>
            <a:r>
              <a:rPr lang="en-US" sz="2000" dirty="0"/>
              <a:t>.</a:t>
            </a:r>
          </a:p>
          <a:p>
            <a:pPr marL="457200">
              <a:lnSpc>
                <a:spcPct val="90000"/>
              </a:lnSpc>
              <a:spcAft>
                <a:spcPts val="400"/>
              </a:spcAft>
            </a:pPr>
            <a:r>
              <a:rPr lang="en-US" sz="2000" dirty="0"/>
              <a:t> </a:t>
            </a:r>
            <a:endParaRPr lang="en-US" sz="2000" dirty="0">
              <a:effectLst/>
            </a:endParaRPr>
          </a:p>
        </p:txBody>
      </p:sp>
    </p:spTree>
    <p:extLst>
      <p:ext uri="{BB962C8B-B14F-4D97-AF65-F5344CB8AC3E}">
        <p14:creationId xmlns:p14="http://schemas.microsoft.com/office/powerpoint/2010/main" val="79028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9B12-245F-45BE-9611-44A76C255B15}"/>
              </a:ext>
            </a:extLst>
          </p:cNvPr>
          <p:cNvSpPr>
            <a:spLocks noGrp="1"/>
          </p:cNvSpPr>
          <p:nvPr>
            <p:ph type="title"/>
          </p:nvPr>
        </p:nvSpPr>
        <p:spPr/>
        <p:txBody>
          <a:bodyPr/>
          <a:lstStyle/>
          <a:p>
            <a:r>
              <a:rPr lang="fr-FR" dirty="0"/>
              <a:t>The case: The State versus Bart</a:t>
            </a:r>
          </a:p>
        </p:txBody>
      </p:sp>
      <p:sp>
        <p:nvSpPr>
          <p:cNvPr id="3" name="Rectangle 2">
            <a:extLst>
              <a:ext uri="{FF2B5EF4-FFF2-40B4-BE49-F238E27FC236}">
                <a16:creationId xmlns:a16="http://schemas.microsoft.com/office/drawing/2014/main" id="{AA693463-2CC7-4B9D-B4BF-3FDD9C5DFD4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a:extLst>
              <a:ext uri="{FF2B5EF4-FFF2-40B4-BE49-F238E27FC236}">
                <a16:creationId xmlns:a16="http://schemas.microsoft.com/office/drawing/2014/main" id="{B5FBA222-B661-49A6-AE9A-B288A67AE838}"/>
              </a:ext>
            </a:extLst>
          </p:cNvPr>
          <p:cNvSpPr>
            <a:spLocks noChangeArrowheads="1"/>
          </p:cNvSpPr>
          <p:nvPr/>
        </p:nvSpPr>
        <p:spPr bwMode="auto">
          <a:xfrm>
            <a:off x="298806" y="1660783"/>
            <a:ext cx="1105499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chemeClr val="tx1"/>
                </a:solidFill>
                <a:effectLst/>
                <a:latin typeface="Arial" panose="020B0604020202020204" pitchFamily="34" charset="0"/>
              </a:rPr>
              <a:t>Facts</a:t>
            </a:r>
            <a:endParaRPr kumimoji="0" lang="en-GB"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latin typeface="Arial" panose="020B0604020202020204" pitchFamily="34" charset="0"/>
                <a:ea typeface="Calibri" panose="020F0502020204030204" pitchFamily="34" charset="0"/>
              </a:rPr>
              <a:t>Bart</a:t>
            </a: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and several of his friends were riding their bikes around the neighborhood on Friday, March 15. At about 6:00 p.m. a few kids from a different neighborhood rode by Bart and his friends. They teased Bart and his friends and dared them to throw stones at Principal Skinner’s windows. </a:t>
            </a:r>
            <a:r>
              <a:rPr lang="en-US" altLang="en-US" sz="2800" dirty="0">
                <a:latin typeface="Arial" panose="020B0604020202020204" pitchFamily="34" charset="0"/>
                <a:ea typeface="Calibri" panose="020F0502020204030204" pitchFamily="34" charset="0"/>
              </a:rPr>
              <a:t>Principal skinner</a:t>
            </a: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is a man of a certain age who often tells the children to stay off his property. Several windows were broken, and when Principal Skinner ran out of his house to stop the children, he recognized Bart. The State has now charged Bart with the crime of vandalism.</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8835A42-8B01-42F7-A844-38038AAF9C8B}"/>
              </a:ext>
            </a:extLst>
          </p:cNvPr>
          <p:cNvSpPr/>
          <p:nvPr/>
        </p:nvSpPr>
        <p:spPr>
          <a:xfrm>
            <a:off x="8811802" y="108468"/>
            <a:ext cx="3380198" cy="1643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issue: </a:t>
            </a:r>
            <a:r>
              <a:rPr lang="fr-FR" dirty="0" err="1"/>
              <a:t>Did</a:t>
            </a:r>
            <a:r>
              <a:rPr lang="fr-FR" dirty="0"/>
              <a:t> Bart </a:t>
            </a:r>
            <a:r>
              <a:rPr lang="fr-FR" dirty="0" err="1"/>
              <a:t>throw</a:t>
            </a:r>
            <a:r>
              <a:rPr lang="fr-FR" dirty="0"/>
              <a:t> the stone </a:t>
            </a:r>
            <a:r>
              <a:rPr lang="fr-FR" dirty="0" err="1"/>
              <a:t>that</a:t>
            </a:r>
            <a:r>
              <a:rPr lang="fr-FR" dirty="0"/>
              <a:t> </a:t>
            </a:r>
            <a:r>
              <a:rPr lang="fr-FR" dirty="0" err="1"/>
              <a:t>broke</a:t>
            </a:r>
            <a:r>
              <a:rPr lang="fr-FR" dirty="0"/>
              <a:t> Principal </a:t>
            </a:r>
            <a:r>
              <a:rPr lang="fr-FR" dirty="0" err="1"/>
              <a:t>Skinner’s</a:t>
            </a:r>
            <a:r>
              <a:rPr lang="fr-FR" dirty="0"/>
              <a:t> </a:t>
            </a:r>
            <a:r>
              <a:rPr lang="fr-FR" dirty="0" err="1"/>
              <a:t>window</a:t>
            </a:r>
            <a:r>
              <a:rPr lang="fr-FR" dirty="0"/>
              <a:t>?</a:t>
            </a:r>
            <a:endParaRPr lang="en-GB" dirty="0"/>
          </a:p>
        </p:txBody>
      </p:sp>
    </p:spTree>
    <p:extLst>
      <p:ext uri="{BB962C8B-B14F-4D97-AF65-F5344CB8AC3E}">
        <p14:creationId xmlns:p14="http://schemas.microsoft.com/office/powerpoint/2010/main" val="258123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2049-30FB-4D8B-A7EB-CB5E11C3B47F}"/>
              </a:ext>
            </a:extLst>
          </p:cNvPr>
          <p:cNvSpPr>
            <a:spLocks noGrp="1"/>
          </p:cNvSpPr>
          <p:nvPr>
            <p:ph type="title"/>
          </p:nvPr>
        </p:nvSpPr>
        <p:spPr>
          <a:xfrm>
            <a:off x="838200" y="365125"/>
            <a:ext cx="10515600" cy="5865554"/>
          </a:xfrm>
        </p:spPr>
        <p:txBody>
          <a:bodyPr>
            <a:normAutofit fontScale="90000"/>
          </a:bodyPr>
          <a:lstStyle/>
          <a:p>
            <a:br>
              <a:rPr lang="en-GB" dirty="0"/>
            </a:br>
            <a:br>
              <a:rPr lang="en-GB" dirty="0"/>
            </a:br>
            <a:r>
              <a:rPr lang="en-GB" dirty="0"/>
              <a:t>Notes on the following slides:</a:t>
            </a:r>
            <a:br>
              <a:rPr lang="en-GB" dirty="0"/>
            </a:br>
            <a:br>
              <a:rPr lang="en-GB" dirty="0"/>
            </a:br>
            <a:r>
              <a:rPr lang="en-GB" sz="2200" i="1" dirty="0"/>
              <a:t>The next slides will be hidden. Do not show them to the class as a whole.</a:t>
            </a:r>
            <a:br>
              <a:rPr lang="en-GB" sz="2200" i="1" dirty="0"/>
            </a:br>
            <a:r>
              <a:rPr lang="en-GB" sz="2200" i="1" dirty="0"/>
              <a:t>Last lesson, you will have printed/shared the following slides with the respective students.</a:t>
            </a:r>
            <a:br>
              <a:rPr lang="en-GB" sz="2200" i="1" dirty="0"/>
            </a:br>
            <a:r>
              <a:rPr lang="en-GB" sz="2200" i="1" dirty="0"/>
              <a:t>Each slide represents one or more pieces of the puzzle, that makes up the court trial.</a:t>
            </a:r>
            <a:br>
              <a:rPr lang="en-GB" sz="2200" i="1" dirty="0"/>
            </a:br>
            <a:br>
              <a:rPr lang="en-GB" sz="2200" i="1" dirty="0"/>
            </a:br>
            <a:r>
              <a:rPr lang="en-GB" sz="2200" i="1" dirty="0"/>
              <a:t>In case you (or the students) need a reminder about the content of the slides, they have been embedded in this </a:t>
            </a:r>
            <a:r>
              <a:rPr lang="en-GB" sz="2200" i="1" dirty="0" err="1"/>
              <a:t>powerpoint</a:t>
            </a:r>
            <a:r>
              <a:rPr lang="en-GB" sz="2200" i="1" dirty="0"/>
              <a:t> as well (slides 7-11).</a:t>
            </a:r>
            <a:br>
              <a:rPr lang="en-GB" sz="2200" i="1" dirty="0"/>
            </a:br>
            <a:br>
              <a:rPr lang="en-GB" sz="2200" i="1" dirty="0"/>
            </a:br>
            <a:r>
              <a:rPr lang="en-GB" sz="2200" i="1" dirty="0"/>
              <a:t>If you don’t need a reminder/have the printouts handy, skip back to slide 6. </a:t>
            </a:r>
            <a:br>
              <a:rPr lang="en-GB" sz="2200" i="1" dirty="0"/>
            </a:br>
            <a:br>
              <a:rPr lang="en-GB" sz="2200" i="1" dirty="0"/>
            </a:br>
            <a:br>
              <a:rPr lang="en-GB" sz="2200" dirty="0"/>
            </a:br>
            <a:endParaRPr lang="en-GB" dirty="0"/>
          </a:p>
        </p:txBody>
      </p:sp>
    </p:spTree>
    <p:extLst>
      <p:ext uri="{BB962C8B-B14F-4D97-AF65-F5344CB8AC3E}">
        <p14:creationId xmlns:p14="http://schemas.microsoft.com/office/powerpoint/2010/main" val="88697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A421-90D1-47E3-AC30-ACF03FAE8F99}"/>
              </a:ext>
            </a:extLst>
          </p:cNvPr>
          <p:cNvSpPr>
            <a:spLocks noGrp="1"/>
          </p:cNvSpPr>
          <p:nvPr>
            <p:ph type="title"/>
          </p:nvPr>
        </p:nvSpPr>
        <p:spPr/>
        <p:txBody>
          <a:bodyPr/>
          <a:lstStyle/>
          <a:p>
            <a:r>
              <a:rPr lang="en-GB" dirty="0"/>
              <a:t>Prosecutor witness statements</a:t>
            </a:r>
          </a:p>
        </p:txBody>
      </p:sp>
      <p:sp>
        <p:nvSpPr>
          <p:cNvPr id="3" name="Rectangle 2">
            <a:extLst>
              <a:ext uri="{FF2B5EF4-FFF2-40B4-BE49-F238E27FC236}">
                <a16:creationId xmlns:a16="http://schemas.microsoft.com/office/drawing/2014/main" id="{0F6B9F00-8413-402B-B23C-769701D094D3}"/>
              </a:ext>
            </a:extLst>
          </p:cNvPr>
          <p:cNvSpPr/>
          <p:nvPr/>
        </p:nvSpPr>
        <p:spPr>
          <a:xfrm>
            <a:off x="838200" y="1967024"/>
            <a:ext cx="9980488" cy="3400931"/>
          </a:xfrm>
          <a:prstGeom prst="rect">
            <a:avLst/>
          </a:prstGeom>
        </p:spPr>
        <p:txBody>
          <a:bodyPr wrap="square">
            <a:spAutoFit/>
          </a:bodyPr>
          <a:lstStyle/>
          <a:p>
            <a:pPr marL="101600" marR="112395">
              <a:lnSpc>
                <a:spcPct val="108000"/>
              </a:lnSpc>
              <a:spcBef>
                <a:spcPts val="5"/>
              </a:spcBef>
              <a:spcAft>
                <a:spcPts val="0"/>
              </a:spcAft>
            </a:pPr>
            <a:r>
              <a:rPr lang="en-US" sz="2000" b="1" dirty="0">
                <a:latin typeface="Calibri" panose="020F0502020204030204" pitchFamily="34" charset="0"/>
                <a:ea typeface="Calibri" panose="020F0502020204030204" pitchFamily="34" charset="0"/>
              </a:rPr>
              <a:t>Principal Skinner:</a:t>
            </a:r>
          </a:p>
          <a:p>
            <a:pPr marL="101600" marR="112395">
              <a:lnSpc>
                <a:spcPct val="108000"/>
              </a:lnSpc>
              <a:spcBef>
                <a:spcPts val="5"/>
              </a:spcBef>
              <a:spcAft>
                <a:spcPts val="0"/>
              </a:spcAft>
            </a:pPr>
            <a:endParaRPr lang="en-US" sz="2000" dirty="0">
              <a:latin typeface="Calibri" panose="020F0502020204030204" pitchFamily="34" charset="0"/>
              <a:ea typeface="Calibri" panose="020F0502020204030204" pitchFamily="34" charset="0"/>
            </a:endParaRPr>
          </a:p>
          <a:p>
            <a:pPr marL="101600" marR="112395">
              <a:lnSpc>
                <a:spcPct val="108000"/>
              </a:lnSpc>
              <a:spcBef>
                <a:spcPts val="5"/>
              </a:spcBef>
              <a:spcAft>
                <a:spcPts val="0"/>
              </a:spcAft>
            </a:pPr>
            <a:r>
              <a:rPr lang="en-US" sz="2000" dirty="0">
                <a:latin typeface="Calibri" panose="020F0502020204030204" pitchFamily="34" charset="0"/>
                <a:ea typeface="Calibri" panose="020F0502020204030204" pitchFamily="34" charset="0"/>
              </a:rPr>
              <a:t>I have lived</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in</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this</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neighborhood</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for 47 years. My mother</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and</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built</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our little</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house when I started teaching. My mother died five years ago. Since then, I have been a victim of many attacks of</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vandalism. On Friday evening, March 15, I was watching the 6:00 p.m. news when I heard glass</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breaking</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in</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my</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front</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porch.</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ran</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out</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my</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back</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door</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and</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around</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house</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to</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see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what</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was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going</a:t>
            </a:r>
            <a:r>
              <a:rPr lang="en-US" sz="2000" spc="-26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on.</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saw</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lots</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of</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kids.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recognized</a:t>
            </a:r>
            <a:r>
              <a:rPr lang="en-US" sz="2000" spc="-15" dirty="0">
                <a:latin typeface="Calibri" panose="020F0502020204030204" pitchFamily="34" charset="0"/>
                <a:ea typeface="Calibri" panose="020F0502020204030204" pitchFamily="34" charset="0"/>
              </a:rPr>
              <a:t> Bart </a:t>
            </a:r>
            <a:r>
              <a:rPr lang="en-US" sz="2000" dirty="0">
                <a:latin typeface="Calibri" panose="020F0502020204030204" pitchFamily="34" charset="0"/>
                <a:ea typeface="Calibri" panose="020F0502020204030204" pitchFamily="34" charset="0"/>
              </a:rPr>
              <a:t>because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lives</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down</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block</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and</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often</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rides</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his</a:t>
            </a:r>
            <a:endParaRPr lang="en-GB" sz="2000" dirty="0">
              <a:latin typeface="Calibri" panose="020F0502020204030204" pitchFamily="34" charset="0"/>
              <a:ea typeface="Calibri" panose="020F0502020204030204" pitchFamily="34" charset="0"/>
            </a:endParaRPr>
          </a:p>
          <a:p>
            <a:pPr marL="101600">
              <a:lnSpc>
                <a:spcPct val="108000"/>
              </a:lnSpc>
              <a:spcBef>
                <a:spcPts val="10"/>
              </a:spcBef>
              <a:spcAft>
                <a:spcPts val="0"/>
              </a:spcAft>
            </a:pPr>
            <a:r>
              <a:rPr lang="en-US" sz="2000" dirty="0">
                <a:latin typeface="Calibri" panose="020F0502020204030204" pitchFamily="34" charset="0"/>
                <a:ea typeface="Calibri" panose="020F0502020204030204" pitchFamily="34" charset="0"/>
              </a:rPr>
              <a:t>bike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past</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my</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house.</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It</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was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clear</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to</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that</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this</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group</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of</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kids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was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responsible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for</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breaking</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my</a:t>
            </a:r>
            <a:r>
              <a:rPr lang="en-US" sz="2000" spc="-26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windows.</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In</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fact,</a:t>
            </a:r>
            <a:r>
              <a:rPr lang="en-US" sz="2000" spc="-15" dirty="0">
                <a:latin typeface="Calibri" panose="020F0502020204030204" pitchFamily="34" charset="0"/>
                <a:ea typeface="Calibri" panose="020F0502020204030204" pitchFamily="34" charset="0"/>
              </a:rPr>
              <a:t> Bart</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had</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rock</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in</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his</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hand</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and</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was</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getting</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ready</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to</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throw</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it.</a:t>
            </a:r>
            <a:endParaRPr lang="en-GB" sz="2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9518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A421-90D1-47E3-AC30-ACF03FAE8F99}"/>
              </a:ext>
            </a:extLst>
          </p:cNvPr>
          <p:cNvSpPr>
            <a:spLocks noGrp="1"/>
          </p:cNvSpPr>
          <p:nvPr>
            <p:ph type="title"/>
          </p:nvPr>
        </p:nvSpPr>
        <p:spPr/>
        <p:txBody>
          <a:bodyPr/>
          <a:lstStyle/>
          <a:p>
            <a:r>
              <a:rPr lang="en-GB" dirty="0"/>
              <a:t>Prosecutor witness statements</a:t>
            </a:r>
          </a:p>
        </p:txBody>
      </p:sp>
      <p:sp>
        <p:nvSpPr>
          <p:cNvPr id="3" name="Rectangle 2">
            <a:extLst>
              <a:ext uri="{FF2B5EF4-FFF2-40B4-BE49-F238E27FC236}">
                <a16:creationId xmlns:a16="http://schemas.microsoft.com/office/drawing/2014/main" id="{0F6B9F00-8413-402B-B23C-769701D094D3}"/>
              </a:ext>
            </a:extLst>
          </p:cNvPr>
          <p:cNvSpPr/>
          <p:nvPr/>
        </p:nvSpPr>
        <p:spPr>
          <a:xfrm>
            <a:off x="930667" y="1900719"/>
            <a:ext cx="9980489" cy="4070986"/>
          </a:xfrm>
          <a:prstGeom prst="rect">
            <a:avLst/>
          </a:prstGeom>
        </p:spPr>
        <p:txBody>
          <a:bodyPr wrap="square">
            <a:spAutoFit/>
          </a:bodyPr>
          <a:lstStyle/>
          <a:p>
            <a:r>
              <a:rPr lang="en-US" sz="2400" b="1" dirty="0"/>
              <a:t>Leila, the paper carrier:</a:t>
            </a:r>
          </a:p>
          <a:p>
            <a:endParaRPr lang="en-US" sz="2400" dirty="0"/>
          </a:p>
          <a:p>
            <a:r>
              <a:rPr lang="en-US" sz="2400" dirty="0"/>
              <a:t>I have delivered newspapers to Principal </a:t>
            </a:r>
            <a:r>
              <a:rPr lang="en-US" sz="2400" dirty="0" err="1"/>
              <a:t>Skinnner’s</a:t>
            </a:r>
            <a:r>
              <a:rPr lang="en-US" sz="2400" dirty="0"/>
              <a:t> neighborhood for three years. On Friday, March 15,</a:t>
            </a:r>
            <a:endParaRPr lang="en-GB" sz="2400" dirty="0"/>
          </a:p>
          <a:p>
            <a:r>
              <a:rPr lang="en-US" sz="2400" dirty="0"/>
              <a:t>I was delivering a newspaper to Ms. Crowley, who lives three houses away from Principal Skinner, when I heard kids screaming and then I heard breaking glass. I ran over to Principal Skinner’s house. I saw about 10 children on the front yard. Bart and another kid were pushing each other. It looked</a:t>
            </a:r>
            <a:endParaRPr lang="en-GB" sz="2400" dirty="0"/>
          </a:p>
          <a:p>
            <a:r>
              <a:rPr lang="en-US" sz="2400" dirty="0"/>
              <a:t>to me like the other kid was trying to stop Bart from throwing a stone. I did not see anyone throw stones.</a:t>
            </a:r>
            <a:endParaRPr lang="en-GB" sz="2400" dirty="0"/>
          </a:p>
          <a:p>
            <a:pPr marL="101600" marR="112395">
              <a:lnSpc>
                <a:spcPct val="108000"/>
              </a:lnSpc>
              <a:spcBef>
                <a:spcPts val="5"/>
              </a:spcBef>
              <a:spcAft>
                <a:spcPts val="0"/>
              </a:spcAft>
            </a:pP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0413872"/>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1875</Words>
  <Application>Microsoft Office PowerPoint</Application>
  <PresentationFormat>Widescreen</PresentationFormat>
  <Paragraphs>90</Paragraphs>
  <Slides>14</Slides>
  <Notes>13</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Meiryo</vt:lpstr>
      <vt:lpstr>Arial</vt:lpstr>
      <vt:lpstr>Calibri</vt:lpstr>
      <vt:lpstr>Calibri Light</vt:lpstr>
      <vt:lpstr>Wingdings</vt:lpstr>
      <vt:lpstr>Office Theme</vt:lpstr>
      <vt:lpstr>PowerPoint Presentation</vt:lpstr>
      <vt:lpstr>Judgement day</vt:lpstr>
      <vt:lpstr>Classroom organisation</vt:lpstr>
      <vt:lpstr>  </vt:lpstr>
      <vt:lpstr>The mini trial:  running order</vt:lpstr>
      <vt:lpstr>The case: The State versus Bart</vt:lpstr>
      <vt:lpstr>  Notes on the following slides:  The next slides will be hidden. Do not show them to the class as a whole. Last lesson, you will have printed/shared the following slides with the respective students. Each slide represents one or more pieces of the puzzle, that makes up the court trial.  In case you (or the students) need a reminder about the content of the slides, they have been embedded in this powerpoint as well (slides 7-11).  If you don’t need a reminder/have the printouts handy, skip back to slide 6.    </vt:lpstr>
      <vt:lpstr>Prosecutor witness statements</vt:lpstr>
      <vt:lpstr>Prosecutor witness statements</vt:lpstr>
      <vt:lpstr>Defence witness statements</vt:lpstr>
      <vt:lpstr>Defence witness statements</vt:lpstr>
      <vt:lpstr>Post-trial discussion  What went well? What was challenging?  Was it easy reaching a decision based on  witness statements?  Was there sufficient evidence available?  Was there something that made you doubt the evidence? The statements? The decision your reached?     </vt:lpstr>
      <vt:lpstr>Going back to TOK:  “Our role as a knower”. Plenary reflection of knowledge questions.  </vt:lpstr>
      <vt:lpstr>Plenary reflection: Knowledge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 Gulinck - Head of French</dc:creator>
  <cp:lastModifiedBy>An Gulinck - Head of French</cp:lastModifiedBy>
  <cp:revision>10</cp:revision>
  <dcterms:created xsi:type="dcterms:W3CDTF">2021-09-07T11:13:54Z</dcterms:created>
  <dcterms:modified xsi:type="dcterms:W3CDTF">2021-09-10T05:40:36Z</dcterms:modified>
</cp:coreProperties>
</file>