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6" r:id="rId2"/>
    <p:sldId id="258" r:id="rId3"/>
    <p:sldId id="292" r:id="rId4"/>
    <p:sldId id="297" r:id="rId5"/>
    <p:sldId id="296" r:id="rId6"/>
    <p:sldId id="298" r:id="rId7"/>
    <p:sldId id="299" r:id="rId8"/>
    <p:sldId id="300" r:id="rId9"/>
    <p:sldId id="278" r:id="rId10"/>
    <p:sldId id="291" r:id="rId11"/>
    <p:sldId id="301" r:id="rId12"/>
    <p:sldId id="308" r:id="rId13"/>
    <p:sldId id="306" r:id="rId14"/>
    <p:sldId id="307" r:id="rId15"/>
    <p:sldId id="302" r:id="rId16"/>
    <p:sldId id="303" r:id="rId17"/>
    <p:sldId id="304" r:id="rId18"/>
    <p:sldId id="305" r:id="rId19"/>
    <p:sldId id="276" r:id="rId20"/>
    <p:sldId id="2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733" autoAdjust="0"/>
  </p:normalViewPr>
  <p:slideViewPr>
    <p:cSldViewPr snapToGrid="0">
      <p:cViewPr varScale="1">
        <p:scale>
          <a:sx n="52" d="100"/>
          <a:sy n="52" d="100"/>
        </p:scale>
        <p:origin x="12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700B1-41CB-402F-ADA0-2D1B38C2ABBB}" type="datetimeFigureOut">
              <a:rPr lang="fr-FR" smtClean="0"/>
              <a:t>19/09/2021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D819B-8CE2-47AA-B16A-D2A5C4479D22}" type="slidenum">
              <a:rPr lang="fr-FR" smtClean="0"/>
              <a:t>‹#›</a:t>
            </a:fld>
            <a:endParaRPr lang="fr-FR"/>
          </a:p>
        </p:txBody>
      </p:sp>
    </p:spTree>
    <p:extLst>
      <p:ext uri="{BB962C8B-B14F-4D97-AF65-F5344CB8AC3E}">
        <p14:creationId xmlns:p14="http://schemas.microsoft.com/office/powerpoint/2010/main" val="2673264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to your students that today they are going to take part in a mini mock trial. Today’s lesson is all about understanding the proceedings of a trial and preparing for the trial. Stress that formalities are less important in this case. The lessons focus on evidence, decision making etc, rather than the smooth and accurate proceedings, associated with a traditional mock trial.</a:t>
            </a:r>
          </a:p>
          <a:p>
            <a:r>
              <a:rPr lang="en-GB" dirty="0"/>
              <a:t>To avoid confusion, all printable resources/handouts are embedded within this </a:t>
            </a:r>
            <a:r>
              <a:rPr lang="en-GB" dirty="0" err="1"/>
              <a:t>powerpoint</a:t>
            </a:r>
            <a:r>
              <a:rPr lang="en-GB" dirty="0"/>
              <a:t>. These slides will be hidden when presenting. Before teaching the lesson, print the following slides: 6, 7, 14 (one copy per jury member), 15 (3 times), 16 (3 times), 17 (3 </a:t>
            </a:r>
            <a:r>
              <a:rPr lang="en-GB"/>
              <a:t>times), 18 (3 times).</a:t>
            </a:r>
            <a:endParaRPr lang="en-GB" dirty="0"/>
          </a:p>
          <a:p>
            <a:endParaRPr lang="en-GB" dirty="0"/>
          </a:p>
        </p:txBody>
      </p:sp>
      <p:sp>
        <p:nvSpPr>
          <p:cNvPr id="4" name="Slide Number Placeholder 3"/>
          <p:cNvSpPr>
            <a:spLocks noGrp="1"/>
          </p:cNvSpPr>
          <p:nvPr>
            <p:ph type="sldNum" sz="quarter" idx="5"/>
          </p:nvPr>
        </p:nvSpPr>
        <p:spPr/>
        <p:txBody>
          <a:bodyPr/>
          <a:lstStyle/>
          <a:p>
            <a:fld id="{639D819B-8CE2-47AA-B16A-D2A5C4479D22}" type="slidenum">
              <a:rPr lang="fr-FR" smtClean="0"/>
              <a:t>1</a:t>
            </a:fld>
            <a:endParaRPr lang="fr-FR"/>
          </a:p>
        </p:txBody>
      </p:sp>
    </p:spTree>
    <p:extLst>
      <p:ext uri="{BB962C8B-B14F-4D97-AF65-F5344CB8AC3E}">
        <p14:creationId xmlns:p14="http://schemas.microsoft.com/office/powerpoint/2010/main" val="859619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5 times and hand it to the student playing Principal skinner, as well as the lawyers.</a:t>
            </a:r>
          </a:p>
        </p:txBody>
      </p:sp>
      <p:sp>
        <p:nvSpPr>
          <p:cNvPr id="4" name="Slide Number Placeholder 3"/>
          <p:cNvSpPr>
            <a:spLocks noGrp="1"/>
          </p:cNvSpPr>
          <p:nvPr>
            <p:ph type="sldNum" sz="quarter" idx="5"/>
          </p:nvPr>
        </p:nvSpPr>
        <p:spPr/>
        <p:txBody>
          <a:bodyPr/>
          <a:lstStyle/>
          <a:p>
            <a:fld id="{639D819B-8CE2-47AA-B16A-D2A5C4479D22}" type="slidenum">
              <a:rPr lang="fr-FR" smtClean="0"/>
              <a:t>15</a:t>
            </a:fld>
            <a:endParaRPr lang="fr-FR"/>
          </a:p>
        </p:txBody>
      </p:sp>
    </p:spTree>
    <p:extLst>
      <p:ext uri="{BB962C8B-B14F-4D97-AF65-F5344CB8AC3E}">
        <p14:creationId xmlns:p14="http://schemas.microsoft.com/office/powerpoint/2010/main" val="3019183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5 times and hand it to the student playing “Leila” as well as the lawyers.</a:t>
            </a:r>
          </a:p>
        </p:txBody>
      </p:sp>
      <p:sp>
        <p:nvSpPr>
          <p:cNvPr id="4" name="Slide Number Placeholder 3"/>
          <p:cNvSpPr>
            <a:spLocks noGrp="1"/>
          </p:cNvSpPr>
          <p:nvPr>
            <p:ph type="sldNum" sz="quarter" idx="5"/>
          </p:nvPr>
        </p:nvSpPr>
        <p:spPr/>
        <p:txBody>
          <a:bodyPr/>
          <a:lstStyle/>
          <a:p>
            <a:fld id="{639D819B-8CE2-47AA-B16A-D2A5C4479D22}" type="slidenum">
              <a:rPr lang="fr-FR" smtClean="0"/>
              <a:t>16</a:t>
            </a:fld>
            <a:endParaRPr lang="fr-FR"/>
          </a:p>
        </p:txBody>
      </p:sp>
    </p:spTree>
    <p:extLst>
      <p:ext uri="{BB962C8B-B14F-4D97-AF65-F5344CB8AC3E}">
        <p14:creationId xmlns:p14="http://schemas.microsoft.com/office/powerpoint/2010/main" val="3206367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5 times and hand it to the student playing Milhouse, as well as the lawyers.</a:t>
            </a:r>
          </a:p>
        </p:txBody>
      </p:sp>
      <p:sp>
        <p:nvSpPr>
          <p:cNvPr id="4" name="Slide Number Placeholder 3"/>
          <p:cNvSpPr>
            <a:spLocks noGrp="1"/>
          </p:cNvSpPr>
          <p:nvPr>
            <p:ph type="sldNum" sz="quarter" idx="5"/>
          </p:nvPr>
        </p:nvSpPr>
        <p:spPr/>
        <p:txBody>
          <a:bodyPr/>
          <a:lstStyle/>
          <a:p>
            <a:fld id="{639D819B-8CE2-47AA-B16A-D2A5C4479D22}" type="slidenum">
              <a:rPr lang="fr-FR" smtClean="0"/>
              <a:t>17</a:t>
            </a:fld>
            <a:endParaRPr lang="fr-FR"/>
          </a:p>
        </p:txBody>
      </p:sp>
    </p:spTree>
    <p:extLst>
      <p:ext uri="{BB962C8B-B14F-4D97-AF65-F5344CB8AC3E}">
        <p14:creationId xmlns:p14="http://schemas.microsoft.com/office/powerpoint/2010/main" val="1645806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5 times and hand it to the student playing Bart, as well as the lawyers.</a:t>
            </a:r>
          </a:p>
        </p:txBody>
      </p:sp>
      <p:sp>
        <p:nvSpPr>
          <p:cNvPr id="4" name="Slide Number Placeholder 3"/>
          <p:cNvSpPr>
            <a:spLocks noGrp="1"/>
          </p:cNvSpPr>
          <p:nvPr>
            <p:ph type="sldNum" sz="quarter" idx="5"/>
          </p:nvPr>
        </p:nvSpPr>
        <p:spPr/>
        <p:txBody>
          <a:bodyPr/>
          <a:lstStyle/>
          <a:p>
            <a:fld id="{639D819B-8CE2-47AA-B16A-D2A5C4479D22}" type="slidenum">
              <a:rPr lang="fr-FR" smtClean="0"/>
              <a:t>18</a:t>
            </a:fld>
            <a:endParaRPr lang="fr-FR"/>
          </a:p>
        </p:txBody>
      </p:sp>
    </p:spTree>
    <p:extLst>
      <p:ext uri="{BB962C8B-B14F-4D97-AF65-F5344CB8AC3E}">
        <p14:creationId xmlns:p14="http://schemas.microsoft.com/office/powerpoint/2010/main" val="223485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Teachers: print the next two slides and cut these up. Hand them out randomly to the students. Duplicate the printouts of necessary, to allocate some roles/definitions twice, depending on your class size.</a:t>
            </a:r>
          </a:p>
        </p:txBody>
      </p:sp>
      <p:sp>
        <p:nvSpPr>
          <p:cNvPr id="4" name="Slide Number Placeholder 3"/>
          <p:cNvSpPr>
            <a:spLocks noGrp="1"/>
          </p:cNvSpPr>
          <p:nvPr>
            <p:ph type="sldNum" sz="quarter" idx="5"/>
          </p:nvPr>
        </p:nvSpPr>
        <p:spPr/>
        <p:txBody>
          <a:bodyPr/>
          <a:lstStyle/>
          <a:p>
            <a:fld id="{639D819B-8CE2-47AA-B16A-D2A5C4479D22}" type="slidenum">
              <a:rPr lang="fr-FR" smtClean="0"/>
              <a:t>5</a:t>
            </a:fld>
            <a:endParaRPr lang="fr-FR"/>
          </a:p>
        </p:txBody>
      </p:sp>
    </p:spTree>
    <p:extLst>
      <p:ext uri="{BB962C8B-B14F-4D97-AF65-F5344CB8AC3E}">
        <p14:creationId xmlns:p14="http://schemas.microsoft.com/office/powerpoint/2010/main" val="79722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a:t>Print</a:t>
            </a:r>
            <a:r>
              <a:rPr lang="fr-FR" dirty="0"/>
              <a:t> </a:t>
            </a:r>
            <a:r>
              <a:rPr lang="fr-FR" dirty="0" err="1"/>
              <a:t>this</a:t>
            </a:r>
            <a:r>
              <a:rPr lang="fr-FR" dirty="0"/>
              <a:t> slide. Cut the </a:t>
            </a:r>
            <a:r>
              <a:rPr lang="fr-FR" dirty="0" err="1"/>
              <a:t>cards</a:t>
            </a:r>
            <a:r>
              <a:rPr lang="fr-FR" dirty="0"/>
              <a:t> and </a:t>
            </a:r>
            <a:r>
              <a:rPr lang="fr-FR" dirty="0" err="1"/>
              <a:t>share</a:t>
            </a:r>
            <a:r>
              <a:rPr lang="fr-FR" dirty="0"/>
              <a:t> </a:t>
            </a:r>
            <a:r>
              <a:rPr lang="fr-FR" dirty="0" err="1"/>
              <a:t>them</a:t>
            </a:r>
            <a:r>
              <a:rPr lang="fr-FR" dirty="0"/>
              <a:t> </a:t>
            </a:r>
            <a:r>
              <a:rPr lang="fr-FR" dirty="0" err="1"/>
              <a:t>randomly</a:t>
            </a:r>
            <a:r>
              <a:rPr lang="fr-FR" dirty="0"/>
              <a:t> </a:t>
            </a:r>
            <a:r>
              <a:rPr lang="fr-FR" dirty="0" err="1"/>
              <a:t>amongst</a:t>
            </a:r>
            <a:r>
              <a:rPr lang="fr-FR" dirty="0"/>
              <a:t> the </a:t>
            </a:r>
            <a:r>
              <a:rPr lang="fr-FR" dirty="0" err="1"/>
              <a:t>students</a:t>
            </a:r>
            <a:r>
              <a:rPr lang="fr-FR" dirty="0"/>
              <a:t>.</a:t>
            </a:r>
          </a:p>
        </p:txBody>
      </p:sp>
      <p:sp>
        <p:nvSpPr>
          <p:cNvPr id="4" name="Slide Number Placeholder 3"/>
          <p:cNvSpPr>
            <a:spLocks noGrp="1"/>
          </p:cNvSpPr>
          <p:nvPr>
            <p:ph type="sldNum" sz="quarter" idx="5"/>
          </p:nvPr>
        </p:nvSpPr>
        <p:spPr/>
        <p:txBody>
          <a:bodyPr/>
          <a:lstStyle/>
          <a:p>
            <a:fld id="{639D819B-8CE2-47AA-B16A-D2A5C4479D22}" type="slidenum">
              <a:rPr lang="fr-FR" smtClean="0"/>
              <a:t>6</a:t>
            </a:fld>
            <a:endParaRPr lang="fr-FR"/>
          </a:p>
        </p:txBody>
      </p:sp>
    </p:spTree>
    <p:extLst>
      <p:ext uri="{BB962C8B-B14F-4D97-AF65-F5344CB8AC3E}">
        <p14:creationId xmlns:p14="http://schemas.microsoft.com/office/powerpoint/2010/main" val="195071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a:t>Print</a:t>
            </a:r>
            <a:r>
              <a:rPr lang="fr-FR" dirty="0"/>
              <a:t> </a:t>
            </a:r>
            <a:r>
              <a:rPr lang="fr-FR" dirty="0" err="1"/>
              <a:t>this</a:t>
            </a:r>
            <a:r>
              <a:rPr lang="fr-FR" dirty="0"/>
              <a:t> slide, </a:t>
            </a:r>
            <a:r>
              <a:rPr lang="fr-FR" dirty="0" err="1"/>
              <a:t>cut</a:t>
            </a:r>
            <a:r>
              <a:rPr lang="fr-FR" dirty="0"/>
              <a:t> out the </a:t>
            </a:r>
            <a:r>
              <a:rPr lang="fr-FR" dirty="0" err="1"/>
              <a:t>cards</a:t>
            </a:r>
            <a:r>
              <a:rPr lang="fr-FR" dirty="0"/>
              <a:t>, and </a:t>
            </a:r>
            <a:r>
              <a:rPr lang="fr-FR" dirty="0" err="1"/>
              <a:t>share</a:t>
            </a:r>
            <a:r>
              <a:rPr lang="fr-FR" dirty="0"/>
              <a:t> </a:t>
            </a:r>
            <a:r>
              <a:rPr lang="fr-FR" dirty="0" err="1"/>
              <a:t>them</a:t>
            </a:r>
            <a:r>
              <a:rPr lang="fr-FR" dirty="0"/>
              <a:t> </a:t>
            </a:r>
            <a:r>
              <a:rPr lang="fr-FR" dirty="0" err="1"/>
              <a:t>randomly</a:t>
            </a:r>
            <a:r>
              <a:rPr lang="fr-FR" dirty="0"/>
              <a:t> </a:t>
            </a:r>
            <a:r>
              <a:rPr lang="fr-FR" dirty="0" err="1"/>
              <a:t>amongst</a:t>
            </a:r>
            <a:r>
              <a:rPr lang="fr-FR" dirty="0"/>
              <a:t> the </a:t>
            </a:r>
            <a:r>
              <a:rPr lang="fr-FR" dirty="0" err="1"/>
              <a:t>students</a:t>
            </a:r>
            <a:r>
              <a:rPr lang="fr-FR" dirty="0"/>
              <a:t>.</a:t>
            </a:r>
          </a:p>
        </p:txBody>
      </p:sp>
      <p:sp>
        <p:nvSpPr>
          <p:cNvPr id="4" name="Slide Number Placeholder 3"/>
          <p:cNvSpPr>
            <a:spLocks noGrp="1"/>
          </p:cNvSpPr>
          <p:nvPr>
            <p:ph type="sldNum" sz="quarter" idx="5"/>
          </p:nvPr>
        </p:nvSpPr>
        <p:spPr/>
        <p:txBody>
          <a:bodyPr/>
          <a:lstStyle/>
          <a:p>
            <a:fld id="{639D819B-8CE2-47AA-B16A-D2A5C4479D22}" type="slidenum">
              <a:rPr lang="fr-FR" smtClean="0"/>
              <a:t>7</a:t>
            </a:fld>
            <a:endParaRPr lang="fr-FR"/>
          </a:p>
        </p:txBody>
      </p:sp>
    </p:spTree>
    <p:extLst>
      <p:ext uri="{BB962C8B-B14F-4D97-AF65-F5344CB8AC3E}">
        <p14:creationId xmlns:p14="http://schemas.microsoft.com/office/powerpoint/2010/main" val="2690662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answers and allow students to do further research on the roles, if necessary.</a:t>
            </a:r>
          </a:p>
        </p:txBody>
      </p:sp>
      <p:sp>
        <p:nvSpPr>
          <p:cNvPr id="4" name="Slide Number Placeholder 3"/>
          <p:cNvSpPr>
            <a:spLocks noGrp="1"/>
          </p:cNvSpPr>
          <p:nvPr>
            <p:ph type="sldNum" sz="quarter" idx="5"/>
          </p:nvPr>
        </p:nvSpPr>
        <p:spPr/>
        <p:txBody>
          <a:bodyPr/>
          <a:lstStyle/>
          <a:p>
            <a:fld id="{639D819B-8CE2-47AA-B16A-D2A5C4479D22}" type="slidenum">
              <a:rPr lang="fr-FR" smtClean="0"/>
              <a:t>8</a:t>
            </a:fld>
            <a:endParaRPr lang="fr-FR"/>
          </a:p>
        </p:txBody>
      </p:sp>
    </p:spTree>
    <p:extLst>
      <p:ext uri="{BB962C8B-B14F-4D97-AF65-F5344CB8AC3E}">
        <p14:creationId xmlns:p14="http://schemas.microsoft.com/office/powerpoint/2010/main" val="3744547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to students that they can prepare this briefly. There is no need to be exact in the proceedings. Students don’t need to understand exactly how a trial happens. The main idea is that the look at the case, evidence, and how to ask questions in order to get closer to the truth. The exercise is not a legal one, really. The focus will ultimately go back to TOK.</a:t>
            </a:r>
          </a:p>
        </p:txBody>
      </p:sp>
      <p:sp>
        <p:nvSpPr>
          <p:cNvPr id="4" name="Slide Number Placeholder 3"/>
          <p:cNvSpPr>
            <a:spLocks noGrp="1"/>
          </p:cNvSpPr>
          <p:nvPr>
            <p:ph type="sldNum" sz="quarter" idx="5"/>
          </p:nvPr>
        </p:nvSpPr>
        <p:spPr/>
        <p:txBody>
          <a:bodyPr/>
          <a:lstStyle/>
          <a:p>
            <a:fld id="{639D819B-8CE2-47AA-B16A-D2A5C4479D22}" type="slidenum">
              <a:rPr lang="fr-FR" smtClean="0"/>
              <a:t>10</a:t>
            </a:fld>
            <a:endParaRPr lang="fr-FR"/>
          </a:p>
        </p:txBody>
      </p:sp>
    </p:spTree>
    <p:extLst>
      <p:ext uri="{BB962C8B-B14F-4D97-AF65-F5344CB8AC3E}">
        <p14:creationId xmlns:p14="http://schemas.microsoft.com/office/powerpoint/2010/main" val="359088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Show </a:t>
            </a:r>
            <a:r>
              <a:rPr lang="fr-FR" dirty="0" err="1"/>
              <a:t>this</a:t>
            </a:r>
            <a:r>
              <a:rPr lang="fr-FR" dirty="0"/>
              <a:t> slide to the </a:t>
            </a:r>
            <a:r>
              <a:rPr lang="fr-FR" dirty="0" err="1"/>
              <a:t>whole</a:t>
            </a:r>
            <a:r>
              <a:rPr lang="fr-FR" dirty="0"/>
              <a:t> class and </a:t>
            </a:r>
            <a:r>
              <a:rPr lang="fr-FR" dirty="0" err="1"/>
              <a:t>leave</a:t>
            </a:r>
            <a:r>
              <a:rPr lang="fr-FR" dirty="0"/>
              <a:t> </a:t>
            </a:r>
            <a:r>
              <a:rPr lang="fr-FR" dirty="0" err="1"/>
              <a:t>it</a:t>
            </a:r>
            <a:r>
              <a:rPr lang="fr-FR" dirty="0"/>
              <a:t> up </a:t>
            </a:r>
            <a:r>
              <a:rPr lang="fr-FR" dirty="0" err="1"/>
              <a:t>whilst</a:t>
            </a:r>
            <a:r>
              <a:rPr lang="fr-FR" dirty="0"/>
              <a:t> </a:t>
            </a:r>
            <a:r>
              <a:rPr lang="fr-FR" dirty="0" err="1"/>
              <a:t>students</a:t>
            </a:r>
            <a:r>
              <a:rPr lang="fr-FR" dirty="0"/>
              <a:t> </a:t>
            </a:r>
            <a:r>
              <a:rPr lang="fr-FR" dirty="0" err="1"/>
              <a:t>prepare</a:t>
            </a:r>
            <a:r>
              <a:rPr lang="fr-FR" dirty="0"/>
              <a:t> for the trial. </a:t>
            </a:r>
          </a:p>
          <a:p>
            <a:r>
              <a:rPr lang="fr-FR" dirty="0" err="1"/>
              <a:t>Adapted</a:t>
            </a:r>
            <a:r>
              <a:rPr lang="fr-FR" dirty="0"/>
              <a:t> </a:t>
            </a:r>
            <a:r>
              <a:rPr lang="fr-FR" dirty="0" err="1"/>
              <a:t>from</a:t>
            </a:r>
            <a:r>
              <a:rPr lang="fr-FR" dirty="0"/>
              <a:t> « Mini-</a:t>
            </a:r>
            <a:r>
              <a:rPr lang="fr-FR" dirty="0" err="1"/>
              <a:t>mock</a:t>
            </a:r>
            <a:r>
              <a:rPr lang="fr-FR" dirty="0"/>
              <a:t> trial </a:t>
            </a:r>
            <a:r>
              <a:rPr lang="fr-FR" dirty="0" err="1"/>
              <a:t>manual</a:t>
            </a:r>
            <a:r>
              <a:rPr lang="fr-FR" dirty="0"/>
              <a:t> » (</a:t>
            </a:r>
            <a:r>
              <a:rPr lang="fr-FR" dirty="0" err="1"/>
              <a:t>freely</a:t>
            </a:r>
            <a:r>
              <a:rPr lang="fr-FR" dirty="0"/>
              <a:t> </a:t>
            </a:r>
            <a:r>
              <a:rPr lang="fr-FR" dirty="0" err="1"/>
              <a:t>available</a:t>
            </a:r>
            <a:r>
              <a:rPr lang="fr-FR" dirty="0"/>
              <a:t> </a:t>
            </a:r>
            <a:r>
              <a:rPr lang="en-GB" noProof="0" dirty="0"/>
              <a:t>for use in classroom setting.)</a:t>
            </a:r>
            <a:endParaRPr lang="fr-FR" dirty="0"/>
          </a:p>
        </p:txBody>
      </p:sp>
      <p:sp>
        <p:nvSpPr>
          <p:cNvPr id="4" name="Slide Number Placeholder 3"/>
          <p:cNvSpPr>
            <a:spLocks noGrp="1"/>
          </p:cNvSpPr>
          <p:nvPr>
            <p:ph type="sldNum" sz="quarter" idx="5"/>
          </p:nvPr>
        </p:nvSpPr>
        <p:spPr/>
        <p:txBody>
          <a:bodyPr/>
          <a:lstStyle/>
          <a:p>
            <a:fld id="{639D819B-8CE2-47AA-B16A-D2A5C4479D22}" type="slidenum">
              <a:rPr lang="fr-FR" smtClean="0"/>
              <a:t>11</a:t>
            </a:fld>
            <a:endParaRPr lang="fr-FR"/>
          </a:p>
        </p:txBody>
      </p:sp>
    </p:spTree>
    <p:extLst>
      <p:ext uri="{BB962C8B-B14F-4D97-AF65-F5344CB8AC3E}">
        <p14:creationId xmlns:p14="http://schemas.microsoft.com/office/powerpoint/2010/main" val="799348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Begin the trial (preparation) with the selection of the jury. Explain to students that jurors can be removed from the case if they are biased. The judge and/or the lawyers can ask the above questions to the jury members.</a:t>
            </a:r>
          </a:p>
        </p:txBody>
      </p:sp>
      <p:sp>
        <p:nvSpPr>
          <p:cNvPr id="4" name="Slide Number Placeholder 3"/>
          <p:cNvSpPr>
            <a:spLocks noGrp="1"/>
          </p:cNvSpPr>
          <p:nvPr>
            <p:ph type="sldNum" sz="quarter" idx="5"/>
          </p:nvPr>
        </p:nvSpPr>
        <p:spPr/>
        <p:txBody>
          <a:bodyPr/>
          <a:lstStyle/>
          <a:p>
            <a:fld id="{639D819B-8CE2-47AA-B16A-D2A5C4479D22}" type="slidenum">
              <a:rPr lang="fr-FR" smtClean="0"/>
              <a:t>13</a:t>
            </a:fld>
            <a:endParaRPr lang="fr-FR"/>
          </a:p>
        </p:txBody>
      </p:sp>
    </p:spTree>
    <p:extLst>
      <p:ext uri="{BB962C8B-B14F-4D97-AF65-F5344CB8AC3E}">
        <p14:creationId xmlns:p14="http://schemas.microsoft.com/office/powerpoint/2010/main" val="2777883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juror has to complete this form during the preparation time. Students make up a persona. They pretend they are 20 years or older. Print this slide 6 times (one for each jury member).</a:t>
            </a:r>
          </a:p>
          <a:p>
            <a:r>
              <a:rPr lang="en-GB" dirty="0"/>
              <a:t>Taken from citizensinformation.org. Permission to print for classroom use granted.</a:t>
            </a:r>
          </a:p>
        </p:txBody>
      </p:sp>
      <p:sp>
        <p:nvSpPr>
          <p:cNvPr id="4" name="Slide Number Placeholder 3"/>
          <p:cNvSpPr>
            <a:spLocks noGrp="1"/>
          </p:cNvSpPr>
          <p:nvPr>
            <p:ph type="sldNum" sz="quarter" idx="5"/>
          </p:nvPr>
        </p:nvSpPr>
        <p:spPr/>
        <p:txBody>
          <a:bodyPr/>
          <a:lstStyle/>
          <a:p>
            <a:fld id="{639D819B-8CE2-47AA-B16A-D2A5C4479D22}" type="slidenum">
              <a:rPr lang="fr-FR" smtClean="0"/>
              <a:t>14</a:t>
            </a:fld>
            <a:endParaRPr lang="fr-FR"/>
          </a:p>
        </p:txBody>
      </p:sp>
    </p:spTree>
    <p:extLst>
      <p:ext uri="{BB962C8B-B14F-4D97-AF65-F5344CB8AC3E}">
        <p14:creationId xmlns:p14="http://schemas.microsoft.com/office/powerpoint/2010/main" val="303330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462D-21A6-40A4-9609-65BC4A805B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930874C6-C3C7-4F1D-B4FC-56BC94ADC4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E25116AB-8BE3-4AB5-A18F-A39B38E4122A}"/>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5" name="Footer Placeholder 4">
            <a:extLst>
              <a:ext uri="{FF2B5EF4-FFF2-40B4-BE49-F238E27FC236}">
                <a16:creationId xmlns:a16="http://schemas.microsoft.com/office/drawing/2014/main" id="{EA1303C0-104F-496C-AE5F-10EE549702B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385C4CB-72F2-4066-ADA9-76B1FAD1719B}"/>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67975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7AFA9-D846-4F1A-A1FD-C5D98E825906}"/>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E3D5FA5A-2EC7-4C4A-A3EA-9D854CFF7A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4651817-5D56-41AB-BCE5-8380D7DB7B83}"/>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5" name="Footer Placeholder 4">
            <a:extLst>
              <a:ext uri="{FF2B5EF4-FFF2-40B4-BE49-F238E27FC236}">
                <a16:creationId xmlns:a16="http://schemas.microsoft.com/office/drawing/2014/main" id="{BBC6932C-EE84-477D-8FCE-1C5D8919AD0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DE96A4F-FE19-4911-AFEF-F205AC667447}"/>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33831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9B5533-7983-47A9-8DFA-71CD52EA41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B405E323-5BFC-4EEE-B517-2354CD1CAF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8FD10E1-E972-4417-8E58-295BD88DD3BA}"/>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5" name="Footer Placeholder 4">
            <a:extLst>
              <a:ext uri="{FF2B5EF4-FFF2-40B4-BE49-F238E27FC236}">
                <a16:creationId xmlns:a16="http://schemas.microsoft.com/office/drawing/2014/main" id="{BF3F25D3-6C03-45CD-8406-805237CE6FAD}"/>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23AEF3E4-0E58-48BF-90F8-34A6932DF0EB}"/>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78748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B8508-2394-406B-BA24-31CE6586A49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0857C1E-593A-40ED-97B6-42A2D7A1F2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D952BC83-E056-47F9-B470-9AFF5FE7A181}"/>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5" name="Footer Placeholder 4">
            <a:extLst>
              <a:ext uri="{FF2B5EF4-FFF2-40B4-BE49-F238E27FC236}">
                <a16:creationId xmlns:a16="http://schemas.microsoft.com/office/drawing/2014/main" id="{AF73C5C1-92CA-4E41-AB1D-597F9312F84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0FD9898-2532-4F16-9CAF-28E67626E1C3}"/>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70539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3B3A-06F1-4803-B067-9A76944072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B3E9F255-BA4D-4238-AD81-F3C4223B70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3EDE63-C702-4BBD-9987-2064DD4526C8}"/>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5" name="Footer Placeholder 4">
            <a:extLst>
              <a:ext uri="{FF2B5EF4-FFF2-40B4-BE49-F238E27FC236}">
                <a16:creationId xmlns:a16="http://schemas.microsoft.com/office/drawing/2014/main" id="{268A6AEA-0F76-48FD-BAE6-5AFDC0BFB2D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C72F671-07BF-43BE-A693-EC2ED9C149B7}"/>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59504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3690-203B-4414-8E39-95B090078CF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652661A-BA6D-4DC0-973C-3EAF861DA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84DC714B-C5BA-48CE-99EB-06DD0787BC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B71C11E7-E5AE-4E55-BD11-F95CF265D97B}"/>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6" name="Footer Placeholder 5">
            <a:extLst>
              <a:ext uri="{FF2B5EF4-FFF2-40B4-BE49-F238E27FC236}">
                <a16:creationId xmlns:a16="http://schemas.microsoft.com/office/drawing/2014/main" id="{006E2D31-3DA2-45EC-950A-44403FFAB3C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67999CF9-FD30-4D87-B13C-B9C34AF21544}"/>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134679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50F2-AD87-4539-8FBF-4E012F50F35D}"/>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4EC17214-E565-4719-B3FD-AAF94AE33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B6B0C5-0370-4252-A8A2-4972E38F3C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6832DFB0-F97E-460E-8C4D-2B7E21BAAB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CE0FA8-C3EE-4104-857E-32E12BAF3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BA609EE2-8A8B-4861-8785-9268782B2C75}"/>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8" name="Footer Placeholder 7">
            <a:extLst>
              <a:ext uri="{FF2B5EF4-FFF2-40B4-BE49-F238E27FC236}">
                <a16:creationId xmlns:a16="http://schemas.microsoft.com/office/drawing/2014/main" id="{1E391A7D-9726-4929-92DD-5882D2F99BBE}"/>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3BC1F27C-245C-425B-A25E-E390DBD2A61D}"/>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406464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85AAB-A9A3-48A6-88A2-8C895600603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9AEABC63-F0F3-4D5C-8E01-BA4E8708B170}"/>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4" name="Footer Placeholder 3">
            <a:extLst>
              <a:ext uri="{FF2B5EF4-FFF2-40B4-BE49-F238E27FC236}">
                <a16:creationId xmlns:a16="http://schemas.microsoft.com/office/drawing/2014/main" id="{69BFB58F-14C3-4F51-A867-EFF8755F339B}"/>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A3356716-7156-4A25-A52D-9FE04AD21A87}"/>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341077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7AE66D-4FB0-4797-AE93-36BBA939433A}"/>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3" name="Footer Placeholder 2">
            <a:extLst>
              <a:ext uri="{FF2B5EF4-FFF2-40B4-BE49-F238E27FC236}">
                <a16:creationId xmlns:a16="http://schemas.microsoft.com/office/drawing/2014/main" id="{C1CE961C-3EEE-42EA-BD3C-1BE1DD7213F7}"/>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1F3C1AC1-C24B-4F49-B8EC-DD4963CCB622}"/>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80347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6D87-EF27-47E3-96F9-A4C072F91B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A42644B9-AB16-43FD-892F-C61F69C940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D76F16F8-D904-4E33-AD5E-DD6455234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7C1166-3B42-4E52-9124-2BCDF131F2EB}"/>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6" name="Footer Placeholder 5">
            <a:extLst>
              <a:ext uri="{FF2B5EF4-FFF2-40B4-BE49-F238E27FC236}">
                <a16:creationId xmlns:a16="http://schemas.microsoft.com/office/drawing/2014/main" id="{59754133-CF55-4DD5-A73E-8971AC0D3A6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0C371078-4344-4716-9073-026E146D2A79}"/>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306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C6FD0-77D5-49DB-959E-1413AF845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6CDE9C30-2FFA-468F-982B-5E5945A94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52EDCF1B-7057-42A2-BE43-26164A1AC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98DBA-6291-4DED-AAEF-6BDBF12385F1}"/>
              </a:ext>
            </a:extLst>
          </p:cNvPr>
          <p:cNvSpPr>
            <a:spLocks noGrp="1"/>
          </p:cNvSpPr>
          <p:nvPr>
            <p:ph type="dt" sz="half" idx="10"/>
          </p:nvPr>
        </p:nvSpPr>
        <p:spPr/>
        <p:txBody>
          <a:bodyPr/>
          <a:lstStyle/>
          <a:p>
            <a:fld id="{24DCD816-C72A-45D1-9C45-68683ABCB270}" type="datetimeFigureOut">
              <a:rPr lang="fr-FR" smtClean="0"/>
              <a:t>19/09/2021</a:t>
            </a:fld>
            <a:endParaRPr lang="fr-FR"/>
          </a:p>
        </p:txBody>
      </p:sp>
      <p:sp>
        <p:nvSpPr>
          <p:cNvPr id="6" name="Footer Placeholder 5">
            <a:extLst>
              <a:ext uri="{FF2B5EF4-FFF2-40B4-BE49-F238E27FC236}">
                <a16:creationId xmlns:a16="http://schemas.microsoft.com/office/drawing/2014/main" id="{0F097A76-CA1D-46A5-8253-8A7BD8D1A91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F7B7C0A-34E5-457B-A8B0-37B443144B43}"/>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373003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34790-9129-41F7-9C39-C09FAECA2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1A158499-2D4B-417F-8889-FCA7094330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EACBF79-A208-4059-9F25-53B952716E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CD816-C72A-45D1-9C45-68683ABCB270}" type="datetimeFigureOut">
              <a:rPr lang="fr-FR" smtClean="0"/>
              <a:t>19/09/2021</a:t>
            </a:fld>
            <a:endParaRPr lang="fr-FR"/>
          </a:p>
        </p:txBody>
      </p:sp>
      <p:sp>
        <p:nvSpPr>
          <p:cNvPr id="5" name="Footer Placeholder 4">
            <a:extLst>
              <a:ext uri="{FF2B5EF4-FFF2-40B4-BE49-F238E27FC236}">
                <a16:creationId xmlns:a16="http://schemas.microsoft.com/office/drawing/2014/main" id="{181BCCF9-7A98-48CC-931B-0CDFFFF47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5F13CBCE-2E3B-40EF-BF8C-9B1AD62DB1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974BC-CDA8-42C1-BA3C-B9A13C3A159D}" type="slidenum">
              <a:rPr lang="fr-FR" smtClean="0"/>
              <a:t>‹#›</a:t>
            </a:fld>
            <a:endParaRPr lang="fr-FR"/>
          </a:p>
        </p:txBody>
      </p:sp>
    </p:spTree>
    <p:extLst>
      <p:ext uri="{BB962C8B-B14F-4D97-AF65-F5344CB8AC3E}">
        <p14:creationId xmlns:p14="http://schemas.microsoft.com/office/powerpoint/2010/main" val="399587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grnUvCNAfGA&amp;t=15s" TargetMode="External"/><Relationship Id="rId2" Type="http://schemas.openxmlformats.org/officeDocument/2006/relationships/slideLayout" Target="../slideLayouts/slideLayout6.xml"/><Relationship Id="rId1" Type="http://schemas.openxmlformats.org/officeDocument/2006/relationships/video" Target="https://www.youtube.com/embed/grnUvCNAfGA?start=15&amp;feature=oembed"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lME3xXa8y-c" TargetMode="External"/><Relationship Id="rId2" Type="http://schemas.openxmlformats.org/officeDocument/2006/relationships/slideLayout" Target="../slideLayouts/slideLayout6.xml"/><Relationship Id="rId1" Type="http://schemas.openxmlformats.org/officeDocument/2006/relationships/video" Target="https://www.youtube.com/embed/lME3xXa8y-c?feature=oembed"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63500F-40EA-46BE-8F7B-4826809E5F5D}"/>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dirty="0">
                <a:solidFill>
                  <a:srgbClr val="FFFFFF"/>
                </a:solidFill>
              </a:rPr>
              <a:t>Preparing for a mini mock trial</a:t>
            </a:r>
            <a:endParaRPr lang="en-US" sz="4000" kern="1200" dirty="0">
              <a:solidFill>
                <a:srgbClr val="FFFFFF"/>
              </a:solidFill>
              <a:latin typeface="+mj-lt"/>
              <a:ea typeface="+mj-ea"/>
              <a:cs typeface="+mj-cs"/>
            </a:endParaRPr>
          </a:p>
        </p:txBody>
      </p:sp>
      <p:pic>
        <p:nvPicPr>
          <p:cNvPr id="3" name="Picture 2">
            <a:extLst>
              <a:ext uri="{FF2B5EF4-FFF2-40B4-BE49-F238E27FC236}">
                <a16:creationId xmlns:a16="http://schemas.microsoft.com/office/drawing/2014/main" id="{E18EFF0B-1B6E-48C9-877D-EF8FD8F2D21B}"/>
              </a:ext>
            </a:extLst>
          </p:cNvPr>
          <p:cNvPicPr>
            <a:picLocks noChangeAspect="1"/>
          </p:cNvPicPr>
          <p:nvPr/>
        </p:nvPicPr>
        <p:blipFill>
          <a:blip r:embed="rId3"/>
          <a:stretch>
            <a:fillRect/>
          </a:stretch>
        </p:blipFill>
        <p:spPr>
          <a:xfrm>
            <a:off x="1902278" y="0"/>
            <a:ext cx="7479847" cy="5235893"/>
          </a:xfrm>
          <a:prstGeom prst="rect">
            <a:avLst/>
          </a:prstGeom>
        </p:spPr>
      </p:pic>
      <p:sp>
        <p:nvSpPr>
          <p:cNvPr id="4" name="TextBox 3">
            <a:extLst>
              <a:ext uri="{FF2B5EF4-FFF2-40B4-BE49-F238E27FC236}">
                <a16:creationId xmlns:a16="http://schemas.microsoft.com/office/drawing/2014/main" id="{CD259870-4BE7-45B7-9C87-79A9E770C9F4}"/>
              </a:ext>
            </a:extLst>
          </p:cNvPr>
          <p:cNvSpPr txBox="1"/>
          <p:nvPr/>
        </p:nvSpPr>
        <p:spPr>
          <a:xfrm>
            <a:off x="9505951" y="4857750"/>
            <a:ext cx="2686044" cy="215444"/>
          </a:xfrm>
          <a:prstGeom prst="rect">
            <a:avLst/>
          </a:prstGeom>
          <a:noFill/>
        </p:spPr>
        <p:txBody>
          <a:bodyPr wrap="square" rtlCol="0">
            <a:spAutoFit/>
          </a:bodyPr>
          <a:lstStyle/>
          <a:p>
            <a:r>
              <a:rPr lang="fr-FR" sz="800" dirty="0"/>
              <a:t>Image by Muhammad Hassan </a:t>
            </a:r>
            <a:r>
              <a:rPr lang="fr-FR" sz="800" dirty="0" err="1"/>
              <a:t>from</a:t>
            </a:r>
            <a:r>
              <a:rPr lang="fr-FR" sz="800" dirty="0"/>
              <a:t> </a:t>
            </a:r>
            <a:r>
              <a:rPr lang="fr-FR" sz="800" dirty="0" err="1"/>
              <a:t>Pixabay</a:t>
            </a:r>
            <a:endParaRPr lang="fr-FR" sz="800" dirty="0"/>
          </a:p>
        </p:txBody>
      </p:sp>
    </p:spTree>
    <p:extLst>
      <p:ext uri="{BB962C8B-B14F-4D97-AF65-F5344CB8AC3E}">
        <p14:creationId xmlns:p14="http://schemas.microsoft.com/office/powerpoint/2010/main" val="589843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614AE-4BE1-4FFA-9734-535131EA2FD8}"/>
              </a:ext>
            </a:extLst>
          </p:cNvPr>
          <p:cNvSpPr>
            <a:spLocks noGrp="1"/>
          </p:cNvSpPr>
          <p:nvPr>
            <p:ph type="title"/>
          </p:nvPr>
        </p:nvSpPr>
        <p:spPr>
          <a:xfrm>
            <a:off x="322855" y="165370"/>
            <a:ext cx="9442039" cy="631130"/>
          </a:xfrm>
          <a:solidFill>
            <a:schemeClr val="bg2"/>
          </a:solidFill>
        </p:spPr>
        <p:txBody>
          <a:bodyPr vert="horz" lIns="91440" tIns="45720" rIns="91440" bIns="45720" rtlCol="0" anchor="ctr">
            <a:normAutofit fontScale="90000"/>
          </a:bodyPr>
          <a:lstStyle/>
          <a:p>
            <a:br>
              <a:rPr lang="en-US" dirty="0"/>
            </a:br>
            <a:r>
              <a:rPr lang="en-US" sz="3100" b="1" dirty="0"/>
              <a:t>How to prepare for your role? (15 mins</a:t>
            </a:r>
            <a:r>
              <a:rPr lang="en-US" dirty="0"/>
              <a:t>)</a:t>
            </a: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Books on shelf">
            <a:extLst>
              <a:ext uri="{FF2B5EF4-FFF2-40B4-BE49-F238E27FC236}">
                <a16:creationId xmlns:a16="http://schemas.microsoft.com/office/drawing/2014/main" id="{702F1CCF-9757-419E-B21D-9946C49443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3" name="Rectangle 2">
            <a:extLst>
              <a:ext uri="{FF2B5EF4-FFF2-40B4-BE49-F238E27FC236}">
                <a16:creationId xmlns:a16="http://schemas.microsoft.com/office/drawing/2014/main" id="{71A19186-5EC3-497C-91C8-F4324F7A5158}"/>
              </a:ext>
            </a:extLst>
          </p:cNvPr>
          <p:cNvSpPr/>
          <p:nvPr/>
        </p:nvSpPr>
        <p:spPr>
          <a:xfrm>
            <a:off x="322855" y="4175151"/>
            <a:ext cx="4878995" cy="748923"/>
          </a:xfrm>
          <a:prstGeom prst="rect">
            <a:avLst/>
          </a:prstGeom>
        </p:spPr>
        <p:txBody>
          <a:bodyPr wrap="square">
            <a:spAutoFit/>
          </a:bodyPr>
          <a:lstStyle/>
          <a:p>
            <a:pPr lvl="0">
              <a:spcAft>
                <a:spcPts val="400"/>
              </a:spcAft>
            </a:pP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400"/>
              </a:spcAft>
            </a:pPr>
            <a:r>
              <a:rPr lang="en-US" kern="1050" dirty="0">
                <a:latin typeface="Calibri" panose="020F0502020204030204" pitchFamily="34" charset="0"/>
                <a:ea typeface="Times New Roman" panose="02020603050405020304" pitchFamily="18" charset="0"/>
                <a:cs typeface="Times New Roman" panose="02020603050405020304" pitchFamily="18" charset="0"/>
              </a:rPr>
              <a:t> </a:t>
            </a: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27669F7-1D35-428F-856B-8A2465549111}"/>
              </a:ext>
            </a:extLst>
          </p:cNvPr>
          <p:cNvSpPr txBox="1"/>
          <p:nvPr/>
        </p:nvSpPr>
        <p:spPr>
          <a:xfrm>
            <a:off x="220980" y="1050324"/>
            <a:ext cx="11147236" cy="5909310"/>
          </a:xfrm>
          <a:prstGeom prst="rect">
            <a:avLst/>
          </a:prstGeom>
          <a:noFill/>
        </p:spPr>
        <p:txBody>
          <a:bodyPr wrap="square" rtlCol="0">
            <a:spAutoFit/>
          </a:bodyPr>
          <a:lstStyle/>
          <a:p>
            <a:r>
              <a:rPr lang="fr-FR" sz="2000" b="1" u="sng" dirty="0" err="1"/>
              <a:t>Choose</a:t>
            </a:r>
            <a:r>
              <a:rPr lang="fr-FR" sz="2000" b="1" u="sng" dirty="0"/>
              <a:t> a </a:t>
            </a:r>
            <a:r>
              <a:rPr lang="fr-FR" sz="2000" b="1" u="sng" dirty="0" err="1"/>
              <a:t>role</a:t>
            </a:r>
            <a:r>
              <a:rPr lang="fr-FR" sz="2000" b="1" dirty="0"/>
              <a:t>. </a:t>
            </a:r>
            <a:r>
              <a:rPr lang="fr-FR" sz="2000" i="1" dirty="0"/>
              <a:t>The </a:t>
            </a:r>
            <a:r>
              <a:rPr lang="fr-FR" sz="2000" i="1" dirty="0" err="1"/>
              <a:t>following</a:t>
            </a:r>
            <a:r>
              <a:rPr lang="fr-FR" sz="2000" i="1" dirty="0"/>
              <a:t> </a:t>
            </a:r>
            <a:r>
              <a:rPr lang="fr-FR" sz="2000" i="1" dirty="0" err="1"/>
              <a:t>roles</a:t>
            </a:r>
            <a:r>
              <a:rPr lang="fr-FR" sz="2000" i="1" dirty="0"/>
              <a:t> are </a:t>
            </a:r>
            <a:r>
              <a:rPr lang="fr-FR" sz="2000" i="1" dirty="0" err="1"/>
              <a:t>available</a:t>
            </a:r>
            <a:r>
              <a:rPr lang="fr-FR" sz="2000" i="1" dirty="0"/>
              <a:t>:</a:t>
            </a:r>
          </a:p>
          <a:p>
            <a:endParaRPr lang="fr-FR" sz="2000" dirty="0"/>
          </a:p>
          <a:p>
            <a:r>
              <a:rPr lang="fr-FR" sz="2000" b="1" dirty="0" err="1">
                <a:solidFill>
                  <a:schemeClr val="accent2"/>
                </a:solidFill>
              </a:rPr>
              <a:t>Defendant</a:t>
            </a:r>
            <a:r>
              <a:rPr lang="fr-FR" sz="2000" b="1" dirty="0">
                <a:solidFill>
                  <a:schemeClr val="accent2"/>
                </a:solidFill>
              </a:rPr>
              <a:t>, </a:t>
            </a:r>
            <a:r>
              <a:rPr lang="fr-FR" sz="2000" b="1" dirty="0" err="1">
                <a:solidFill>
                  <a:schemeClr val="accent2"/>
                </a:solidFill>
              </a:rPr>
              <a:t>lawyer</a:t>
            </a:r>
            <a:r>
              <a:rPr lang="fr-FR" sz="2000" b="1" dirty="0">
                <a:solidFill>
                  <a:schemeClr val="accent2"/>
                </a:solidFill>
              </a:rPr>
              <a:t>(s) for </a:t>
            </a:r>
            <a:r>
              <a:rPr lang="fr-FR" sz="2000" b="1" dirty="0" err="1">
                <a:solidFill>
                  <a:schemeClr val="accent2"/>
                </a:solidFill>
              </a:rPr>
              <a:t>defendant</a:t>
            </a:r>
            <a:r>
              <a:rPr lang="fr-FR" sz="2000" b="1" dirty="0">
                <a:solidFill>
                  <a:schemeClr val="accent2"/>
                </a:solidFill>
              </a:rPr>
              <a:t>, </a:t>
            </a:r>
            <a:r>
              <a:rPr lang="fr-FR" sz="2000" b="1" dirty="0" err="1">
                <a:solidFill>
                  <a:schemeClr val="accent2"/>
                </a:solidFill>
              </a:rPr>
              <a:t>lawyer</a:t>
            </a:r>
            <a:r>
              <a:rPr lang="fr-FR" sz="2000" b="1" dirty="0">
                <a:solidFill>
                  <a:schemeClr val="accent2"/>
                </a:solidFill>
              </a:rPr>
              <a:t>(s) for </a:t>
            </a:r>
            <a:r>
              <a:rPr lang="fr-FR" sz="2000" b="1" dirty="0" err="1">
                <a:solidFill>
                  <a:schemeClr val="accent2"/>
                </a:solidFill>
              </a:rPr>
              <a:t>prosecutor</a:t>
            </a:r>
            <a:r>
              <a:rPr lang="fr-FR" sz="2000" b="1" dirty="0">
                <a:solidFill>
                  <a:schemeClr val="accent2"/>
                </a:solidFill>
              </a:rPr>
              <a:t>, </a:t>
            </a:r>
            <a:r>
              <a:rPr lang="fr-FR" sz="2000" b="1" dirty="0" err="1">
                <a:solidFill>
                  <a:schemeClr val="accent2"/>
                </a:solidFill>
              </a:rPr>
              <a:t>witness</a:t>
            </a:r>
            <a:r>
              <a:rPr lang="fr-FR" sz="2000" b="1" dirty="0">
                <a:solidFill>
                  <a:schemeClr val="accent2"/>
                </a:solidFill>
              </a:rPr>
              <a:t>(es) for </a:t>
            </a:r>
            <a:r>
              <a:rPr lang="fr-FR" sz="2000" b="1" dirty="0" err="1">
                <a:solidFill>
                  <a:schemeClr val="accent2"/>
                </a:solidFill>
              </a:rPr>
              <a:t>prosecution</a:t>
            </a:r>
            <a:r>
              <a:rPr lang="fr-FR" sz="2000" b="1" dirty="0">
                <a:solidFill>
                  <a:schemeClr val="accent2"/>
                </a:solidFill>
              </a:rPr>
              <a:t>, </a:t>
            </a:r>
          </a:p>
          <a:p>
            <a:r>
              <a:rPr lang="fr-FR" sz="2000" b="1" dirty="0" err="1">
                <a:solidFill>
                  <a:schemeClr val="accent2"/>
                </a:solidFill>
              </a:rPr>
              <a:t>witness</a:t>
            </a:r>
            <a:r>
              <a:rPr lang="fr-FR" sz="2000" b="1" dirty="0">
                <a:solidFill>
                  <a:schemeClr val="accent2"/>
                </a:solidFill>
              </a:rPr>
              <a:t>(es)  for </a:t>
            </a:r>
            <a:r>
              <a:rPr lang="fr-FR" sz="2000" b="1" dirty="0" err="1">
                <a:solidFill>
                  <a:schemeClr val="accent2"/>
                </a:solidFill>
              </a:rPr>
              <a:t>defendant</a:t>
            </a:r>
            <a:r>
              <a:rPr lang="fr-FR" sz="2000" b="1" dirty="0">
                <a:solidFill>
                  <a:schemeClr val="accent2"/>
                </a:solidFill>
              </a:rPr>
              <a:t>, </a:t>
            </a:r>
            <a:r>
              <a:rPr lang="fr-FR" sz="2000" b="1" dirty="0" err="1">
                <a:solidFill>
                  <a:schemeClr val="accent2"/>
                </a:solidFill>
              </a:rPr>
              <a:t>judge</a:t>
            </a:r>
            <a:r>
              <a:rPr lang="fr-FR" sz="2000" b="1" dirty="0">
                <a:solidFill>
                  <a:schemeClr val="accent2"/>
                </a:solidFill>
              </a:rPr>
              <a:t>, </a:t>
            </a:r>
            <a:r>
              <a:rPr lang="fr-FR" sz="2000" b="1" dirty="0" err="1">
                <a:solidFill>
                  <a:schemeClr val="accent2"/>
                </a:solidFill>
              </a:rPr>
              <a:t>usher</a:t>
            </a:r>
            <a:r>
              <a:rPr lang="fr-FR" sz="2000" b="1" dirty="0">
                <a:solidFill>
                  <a:schemeClr val="accent2"/>
                </a:solidFill>
              </a:rPr>
              <a:t>, jury </a:t>
            </a:r>
            <a:r>
              <a:rPr lang="fr-FR" sz="2000" b="1" dirty="0" err="1">
                <a:solidFill>
                  <a:schemeClr val="accent2"/>
                </a:solidFill>
              </a:rPr>
              <a:t>members</a:t>
            </a:r>
            <a:r>
              <a:rPr lang="fr-FR" sz="2000" b="1" dirty="0">
                <a:solidFill>
                  <a:schemeClr val="accent2"/>
                </a:solidFill>
              </a:rPr>
              <a:t>, reporter, sketch </a:t>
            </a:r>
            <a:r>
              <a:rPr lang="fr-FR" sz="2000" b="1" dirty="0" err="1">
                <a:solidFill>
                  <a:schemeClr val="accent2"/>
                </a:solidFill>
              </a:rPr>
              <a:t>artist</a:t>
            </a:r>
            <a:r>
              <a:rPr lang="fr-FR" sz="2000" b="1" dirty="0">
                <a:solidFill>
                  <a:schemeClr val="accent2"/>
                </a:solidFill>
              </a:rPr>
              <a:t>.</a:t>
            </a:r>
            <a:endParaRPr lang="fr-FR" sz="2000" dirty="0"/>
          </a:p>
          <a:p>
            <a:endParaRPr lang="fr-FR" sz="2000" dirty="0"/>
          </a:p>
          <a:p>
            <a:r>
              <a:rPr lang="fr-FR" sz="2000" b="1" u="sng" dirty="0"/>
              <a:t>Read the case and </a:t>
            </a:r>
            <a:r>
              <a:rPr lang="fr-FR" sz="2000" b="1" u="sng" dirty="0" err="1"/>
              <a:t>prepare</a:t>
            </a:r>
            <a:r>
              <a:rPr lang="fr-FR" sz="2000" b="1" u="sng" dirty="0"/>
              <a:t>:</a:t>
            </a:r>
          </a:p>
          <a:p>
            <a:endParaRPr lang="fr-FR" sz="2000" b="1" dirty="0"/>
          </a:p>
          <a:p>
            <a:r>
              <a:rPr lang="fr-FR" sz="2000" dirty="0"/>
              <a:t>-</a:t>
            </a:r>
            <a:r>
              <a:rPr lang="fr-FR" sz="2000" b="1" i="1" dirty="0" err="1">
                <a:solidFill>
                  <a:schemeClr val="accent6">
                    <a:lumMod val="75000"/>
                  </a:schemeClr>
                </a:solidFill>
              </a:rPr>
              <a:t>Lawyers</a:t>
            </a:r>
            <a:r>
              <a:rPr lang="fr-FR" sz="2000" dirty="0"/>
              <a:t>: </a:t>
            </a:r>
            <a:r>
              <a:rPr lang="fr-FR" sz="2000" dirty="0" err="1"/>
              <a:t>prepare</a:t>
            </a:r>
            <a:r>
              <a:rPr lang="fr-FR" sz="2000" dirty="0"/>
              <a:t> </a:t>
            </a:r>
            <a:r>
              <a:rPr lang="fr-FR" sz="2000" dirty="0" err="1"/>
              <a:t>opening</a:t>
            </a:r>
            <a:r>
              <a:rPr lang="fr-FR" sz="2000" dirty="0"/>
              <a:t> and </a:t>
            </a:r>
            <a:r>
              <a:rPr lang="fr-FR" sz="2000" dirty="0" err="1"/>
              <a:t>closing</a:t>
            </a:r>
            <a:r>
              <a:rPr lang="fr-FR" sz="2000" dirty="0"/>
              <a:t> </a:t>
            </a:r>
            <a:r>
              <a:rPr lang="fr-FR" sz="2000" dirty="0" err="1"/>
              <a:t>statements</a:t>
            </a:r>
            <a:r>
              <a:rPr lang="fr-FR" sz="2000" dirty="0"/>
              <a:t>, as </a:t>
            </a:r>
            <a:r>
              <a:rPr lang="fr-FR" sz="2000" dirty="0" err="1"/>
              <a:t>well</a:t>
            </a:r>
            <a:r>
              <a:rPr lang="fr-FR" sz="2000" dirty="0"/>
              <a:t> as questions to </a:t>
            </a:r>
            <a:r>
              <a:rPr lang="fr-FR" sz="2000" dirty="0" err="1"/>
              <a:t>ask</a:t>
            </a:r>
            <a:r>
              <a:rPr lang="fr-FR" sz="2000" dirty="0"/>
              <a:t>. </a:t>
            </a:r>
          </a:p>
          <a:p>
            <a:r>
              <a:rPr lang="fr-FR" sz="2000" dirty="0"/>
              <a:t>Read the </a:t>
            </a:r>
            <a:r>
              <a:rPr lang="fr-FR" sz="2000" dirty="0" err="1"/>
              <a:t>witness</a:t>
            </a:r>
            <a:r>
              <a:rPr lang="fr-FR" sz="2000" dirty="0"/>
              <a:t> </a:t>
            </a:r>
            <a:r>
              <a:rPr lang="fr-FR" sz="2000" dirty="0" err="1"/>
              <a:t>statements</a:t>
            </a:r>
            <a:r>
              <a:rPr lang="fr-FR" sz="2000" dirty="0"/>
              <a:t> and the case.</a:t>
            </a:r>
          </a:p>
          <a:p>
            <a:endParaRPr lang="fr-FR" sz="2000" dirty="0"/>
          </a:p>
          <a:p>
            <a:r>
              <a:rPr lang="fr-FR" sz="2000" dirty="0"/>
              <a:t>-</a:t>
            </a:r>
            <a:r>
              <a:rPr lang="fr-FR" sz="2000" b="1" i="1" dirty="0" err="1">
                <a:solidFill>
                  <a:schemeClr val="accent6">
                    <a:lumMod val="75000"/>
                  </a:schemeClr>
                </a:solidFill>
              </a:rPr>
              <a:t>Witnesses</a:t>
            </a:r>
            <a:r>
              <a:rPr lang="fr-FR" sz="2000" i="1" dirty="0"/>
              <a:t>:</a:t>
            </a:r>
            <a:r>
              <a:rPr lang="fr-FR" sz="2000" dirty="0"/>
              <a:t> </a:t>
            </a:r>
            <a:r>
              <a:rPr lang="fr-FR" sz="2000" dirty="0" err="1"/>
              <a:t>prepare</a:t>
            </a:r>
            <a:r>
              <a:rPr lang="fr-FR" sz="2000" dirty="0"/>
              <a:t> how </a:t>
            </a:r>
            <a:r>
              <a:rPr lang="fr-FR" sz="2000" dirty="0" err="1"/>
              <a:t>you</a:t>
            </a:r>
            <a:r>
              <a:rPr lang="fr-FR" sz="2000" dirty="0"/>
              <a:t> </a:t>
            </a:r>
            <a:r>
              <a:rPr lang="fr-FR" sz="2000" dirty="0" err="1"/>
              <a:t>might</a:t>
            </a:r>
            <a:r>
              <a:rPr lang="fr-FR" sz="2000" dirty="0"/>
              <a:t> </a:t>
            </a:r>
            <a:r>
              <a:rPr lang="fr-FR" sz="2000" dirty="0" err="1"/>
              <a:t>answer</a:t>
            </a:r>
            <a:r>
              <a:rPr lang="fr-FR" sz="2000" dirty="0"/>
              <a:t> possible questions. </a:t>
            </a:r>
          </a:p>
          <a:p>
            <a:r>
              <a:rPr lang="fr-FR" sz="2000" dirty="0"/>
              <a:t>Read </a:t>
            </a:r>
            <a:r>
              <a:rPr lang="fr-FR" sz="2000" dirty="0" err="1"/>
              <a:t>your</a:t>
            </a:r>
            <a:r>
              <a:rPr lang="fr-FR" sz="2000" dirty="0"/>
              <a:t> </a:t>
            </a:r>
            <a:r>
              <a:rPr lang="fr-FR" sz="2000" dirty="0" err="1"/>
              <a:t>witness</a:t>
            </a:r>
            <a:r>
              <a:rPr lang="fr-FR" sz="2000" dirty="0"/>
              <a:t> </a:t>
            </a:r>
            <a:r>
              <a:rPr lang="fr-FR" sz="2000" dirty="0" err="1"/>
              <a:t>statements</a:t>
            </a:r>
            <a:r>
              <a:rPr lang="fr-FR" sz="2000" dirty="0"/>
              <a:t>.</a:t>
            </a:r>
          </a:p>
          <a:p>
            <a:endParaRPr lang="fr-FR" sz="2000" dirty="0"/>
          </a:p>
          <a:p>
            <a:r>
              <a:rPr lang="fr-FR" sz="2000" dirty="0"/>
              <a:t>-</a:t>
            </a:r>
            <a:r>
              <a:rPr lang="fr-FR" sz="2000" b="1" i="1" dirty="0">
                <a:solidFill>
                  <a:schemeClr val="accent6">
                    <a:lumMod val="75000"/>
                  </a:schemeClr>
                </a:solidFill>
              </a:rPr>
              <a:t>Judge/</a:t>
            </a:r>
            <a:r>
              <a:rPr lang="fr-FR" sz="2000" b="1" i="1" dirty="0" err="1">
                <a:solidFill>
                  <a:schemeClr val="accent6">
                    <a:lumMod val="75000"/>
                  </a:schemeClr>
                </a:solidFill>
              </a:rPr>
              <a:t>usher</a:t>
            </a:r>
            <a:r>
              <a:rPr lang="fr-FR" sz="2000" dirty="0"/>
              <a:t>: </a:t>
            </a:r>
            <a:r>
              <a:rPr lang="fr-FR" sz="2000" dirty="0" err="1"/>
              <a:t>research</a:t>
            </a:r>
            <a:r>
              <a:rPr lang="fr-FR" sz="2000" dirty="0"/>
              <a:t> how court cases </a:t>
            </a:r>
            <a:r>
              <a:rPr lang="fr-FR" sz="2000" dirty="0" err="1"/>
              <a:t>proceed</a:t>
            </a:r>
            <a:r>
              <a:rPr lang="fr-FR" sz="2000" dirty="0"/>
              <a:t> (</a:t>
            </a:r>
            <a:r>
              <a:rPr lang="fr-FR" sz="2000" dirty="0" err="1"/>
              <a:t>usher</a:t>
            </a:r>
            <a:r>
              <a:rPr lang="fr-FR" sz="2000" dirty="0"/>
              <a:t>/</a:t>
            </a:r>
            <a:r>
              <a:rPr lang="fr-FR" sz="2000" dirty="0" err="1"/>
              <a:t>judge</a:t>
            </a:r>
            <a:r>
              <a:rPr lang="fr-FR" sz="2000" dirty="0"/>
              <a:t>).</a:t>
            </a:r>
          </a:p>
          <a:p>
            <a:endParaRPr lang="fr-FR" sz="2000" dirty="0"/>
          </a:p>
          <a:p>
            <a:r>
              <a:rPr lang="fr-FR" sz="2000" dirty="0"/>
              <a:t>-</a:t>
            </a:r>
            <a:r>
              <a:rPr lang="fr-FR" sz="2000" b="1" i="1" dirty="0">
                <a:solidFill>
                  <a:schemeClr val="accent6">
                    <a:lumMod val="75000"/>
                  </a:schemeClr>
                </a:solidFill>
              </a:rPr>
              <a:t>Jury </a:t>
            </a:r>
            <a:r>
              <a:rPr lang="fr-FR" sz="2000" b="1" i="1" dirty="0" err="1">
                <a:solidFill>
                  <a:schemeClr val="accent6">
                    <a:lumMod val="75000"/>
                  </a:schemeClr>
                </a:solidFill>
              </a:rPr>
              <a:t>members</a:t>
            </a:r>
            <a:r>
              <a:rPr lang="fr-FR" sz="2000" dirty="0"/>
              <a:t>: </a:t>
            </a:r>
            <a:r>
              <a:rPr lang="fr-FR" sz="2000" dirty="0" err="1"/>
              <a:t>complete</a:t>
            </a:r>
            <a:r>
              <a:rPr lang="fr-FR" sz="2000" dirty="0"/>
              <a:t> </a:t>
            </a:r>
            <a:r>
              <a:rPr lang="fr-FR" sz="2000" dirty="0" err="1"/>
              <a:t>your</a:t>
            </a:r>
            <a:r>
              <a:rPr lang="fr-FR" sz="2000" dirty="0"/>
              <a:t> jury registration </a:t>
            </a:r>
            <a:r>
              <a:rPr lang="fr-FR" sz="2000" dirty="0" err="1"/>
              <a:t>form</a:t>
            </a:r>
            <a:r>
              <a:rPr lang="fr-FR" sz="2000" dirty="0"/>
              <a:t>, </a:t>
            </a:r>
            <a:r>
              <a:rPr lang="fr-FR" sz="2000" dirty="0" err="1"/>
              <a:t>read</a:t>
            </a:r>
            <a:r>
              <a:rPr lang="fr-FR" sz="2000" dirty="0"/>
              <a:t> the case.</a:t>
            </a:r>
          </a:p>
          <a:p>
            <a:endParaRPr lang="fr-FR" sz="2000" dirty="0"/>
          </a:p>
          <a:p>
            <a:r>
              <a:rPr lang="fr-FR" sz="2000" dirty="0"/>
              <a:t>-</a:t>
            </a:r>
            <a:r>
              <a:rPr lang="fr-FR" sz="2000" b="1" i="1" dirty="0" err="1">
                <a:solidFill>
                  <a:schemeClr val="accent6">
                    <a:lumMod val="75000"/>
                  </a:schemeClr>
                </a:solidFill>
              </a:rPr>
              <a:t>Press</a:t>
            </a:r>
            <a:r>
              <a:rPr lang="fr-FR" sz="2000" b="1" i="1" dirty="0">
                <a:solidFill>
                  <a:schemeClr val="accent6">
                    <a:lumMod val="75000"/>
                  </a:schemeClr>
                </a:solidFill>
              </a:rPr>
              <a:t>/sketch </a:t>
            </a:r>
            <a:r>
              <a:rPr lang="fr-FR" sz="2000" b="1" i="1" dirty="0" err="1">
                <a:solidFill>
                  <a:schemeClr val="accent6">
                    <a:lumMod val="75000"/>
                  </a:schemeClr>
                </a:solidFill>
              </a:rPr>
              <a:t>artist</a:t>
            </a:r>
            <a:r>
              <a:rPr lang="fr-FR" sz="2000" dirty="0"/>
              <a:t>: </a:t>
            </a:r>
            <a:r>
              <a:rPr lang="fr-FR" sz="2000" dirty="0" err="1"/>
              <a:t>prepare</a:t>
            </a:r>
            <a:r>
              <a:rPr lang="fr-FR" sz="2000" dirty="0"/>
              <a:t> how </a:t>
            </a:r>
            <a:r>
              <a:rPr lang="fr-FR" sz="2000" dirty="0" err="1"/>
              <a:t>you</a:t>
            </a:r>
            <a:r>
              <a:rPr lang="fr-FR" sz="2000" dirty="0"/>
              <a:t> </a:t>
            </a:r>
            <a:r>
              <a:rPr lang="fr-FR" sz="2000" dirty="0" err="1"/>
              <a:t>will</a:t>
            </a:r>
            <a:r>
              <a:rPr lang="fr-FR" sz="2000" dirty="0"/>
              <a:t> report the case (</a:t>
            </a:r>
            <a:r>
              <a:rPr lang="fr-FR" sz="2000" dirty="0" err="1"/>
              <a:t>research</a:t>
            </a:r>
            <a:r>
              <a:rPr lang="fr-FR" sz="2000" dirty="0"/>
              <a:t>).</a:t>
            </a:r>
          </a:p>
          <a:p>
            <a:endParaRPr lang="fr-FR" dirty="0"/>
          </a:p>
        </p:txBody>
      </p:sp>
    </p:spTree>
    <p:extLst>
      <p:ext uri="{BB962C8B-B14F-4D97-AF65-F5344CB8AC3E}">
        <p14:creationId xmlns:p14="http://schemas.microsoft.com/office/powerpoint/2010/main" val="233528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A9B12-245F-45BE-9611-44A76C255B15}"/>
              </a:ext>
            </a:extLst>
          </p:cNvPr>
          <p:cNvSpPr>
            <a:spLocks noGrp="1"/>
          </p:cNvSpPr>
          <p:nvPr>
            <p:ph type="title"/>
          </p:nvPr>
        </p:nvSpPr>
        <p:spPr/>
        <p:txBody>
          <a:bodyPr/>
          <a:lstStyle/>
          <a:p>
            <a:r>
              <a:rPr lang="fr-FR" b="1" u="sng" dirty="0">
                <a:solidFill>
                  <a:schemeClr val="accent3">
                    <a:lumMod val="75000"/>
                  </a:schemeClr>
                </a:solidFill>
              </a:rPr>
              <a:t>The case: The State versus Bar</a:t>
            </a:r>
            <a:r>
              <a:rPr lang="fr-FR" b="1" dirty="0">
                <a:solidFill>
                  <a:schemeClr val="accent5"/>
                </a:solidFill>
              </a:rPr>
              <a:t>t</a:t>
            </a:r>
          </a:p>
        </p:txBody>
      </p:sp>
      <p:sp>
        <p:nvSpPr>
          <p:cNvPr id="3" name="Rectangle 2">
            <a:extLst>
              <a:ext uri="{FF2B5EF4-FFF2-40B4-BE49-F238E27FC236}">
                <a16:creationId xmlns:a16="http://schemas.microsoft.com/office/drawing/2014/main" id="{AA693463-2CC7-4B9D-B4BF-3FDD9C5DFD4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3">
            <a:extLst>
              <a:ext uri="{FF2B5EF4-FFF2-40B4-BE49-F238E27FC236}">
                <a16:creationId xmlns:a16="http://schemas.microsoft.com/office/drawing/2014/main" id="{B5FBA222-B661-49A6-AE9A-B288A67AE838}"/>
              </a:ext>
            </a:extLst>
          </p:cNvPr>
          <p:cNvSpPr>
            <a:spLocks noChangeArrowheads="1"/>
          </p:cNvSpPr>
          <p:nvPr/>
        </p:nvSpPr>
        <p:spPr bwMode="auto">
          <a:xfrm>
            <a:off x="298806" y="1003886"/>
            <a:ext cx="11054994"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1"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1" u="none" strike="noStrike" cap="none" normalizeH="0" baseline="0" dirty="0">
                <a:ln>
                  <a:noFill/>
                </a:ln>
                <a:solidFill>
                  <a:schemeClr val="accent1">
                    <a:lumMod val="75000"/>
                  </a:schemeClr>
                </a:solidFill>
                <a:effectLst/>
                <a:latin typeface="Arial" panose="020B0604020202020204" pitchFamily="34" charset="0"/>
              </a:rPr>
              <a:t>Facts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800" dirty="0">
                <a:solidFill>
                  <a:schemeClr val="accent1">
                    <a:lumMod val="60000"/>
                    <a:lumOff val="40000"/>
                  </a:schemeClr>
                </a:solidFill>
                <a:latin typeface="Arial" panose="020B0604020202020204" pitchFamily="34" charset="0"/>
                <a:ea typeface="Calibri" panose="020F0502020204030204" pitchFamily="34" charset="0"/>
              </a:rPr>
              <a:t>Bart</a:t>
            </a:r>
            <a:r>
              <a:rPr kumimoji="0" lang="en-US" altLang="en-US" sz="2800" b="0" i="0" u="none" strike="noStrike" cap="none" normalizeH="0" baseline="0" dirty="0">
                <a:ln>
                  <a:noFill/>
                </a:ln>
                <a:solidFill>
                  <a:schemeClr val="accent1">
                    <a:lumMod val="60000"/>
                    <a:lumOff val="40000"/>
                  </a:schemeClr>
                </a:solidFill>
                <a:effectLst/>
                <a:latin typeface="Arial" panose="020B0604020202020204" pitchFamily="34" charset="0"/>
                <a:ea typeface="Calibri" panose="020F0502020204030204" pitchFamily="34" charset="0"/>
              </a:rPr>
              <a:t> and several of his friends were riding their bikes around the neighborhood on Friday, March 15. At about 6:00 p.m. a few kids from a different neighborhood rode by Bart and his friends. They teased Bart and his friends and dared them to throw stones at Principal Skinner’s windows. </a:t>
            </a:r>
            <a:r>
              <a:rPr lang="en-US" altLang="en-US" sz="2800" dirty="0">
                <a:solidFill>
                  <a:schemeClr val="accent1">
                    <a:lumMod val="60000"/>
                    <a:lumOff val="40000"/>
                  </a:schemeClr>
                </a:solidFill>
                <a:latin typeface="Arial" panose="020B0604020202020204" pitchFamily="34" charset="0"/>
                <a:ea typeface="Calibri" panose="020F0502020204030204" pitchFamily="34" charset="0"/>
              </a:rPr>
              <a:t>Principal skinner</a:t>
            </a:r>
            <a:r>
              <a:rPr kumimoji="0" lang="en-US" altLang="en-US" sz="2800" b="0" i="0" u="none" strike="noStrike" cap="none" normalizeH="0" baseline="0" dirty="0">
                <a:ln>
                  <a:noFill/>
                </a:ln>
                <a:solidFill>
                  <a:schemeClr val="accent1">
                    <a:lumMod val="60000"/>
                    <a:lumOff val="40000"/>
                  </a:schemeClr>
                </a:solidFill>
                <a:effectLst/>
                <a:latin typeface="Arial" panose="020B0604020202020204" pitchFamily="34" charset="0"/>
                <a:ea typeface="Calibri" panose="020F0502020204030204" pitchFamily="34" charset="0"/>
              </a:rPr>
              <a:t> is a man of a certain age who often tells the children to stay off his property. Several windows were broken, and when Principal Skinner ran out of his house to stop the children, he recognized Bart. The State has now charged Bart with the crime of vandalism.</a:t>
            </a:r>
            <a:endParaRPr kumimoji="0" lang="en-US" altLang="en-US" sz="2800" b="0" i="0" u="none" strike="noStrike" cap="none" normalizeH="0" baseline="0" dirty="0">
              <a:ln>
                <a:noFill/>
              </a:ln>
              <a:solidFill>
                <a:schemeClr val="accent1">
                  <a:lumMod val="60000"/>
                  <a:lumOff val="40000"/>
                </a:schemeClr>
              </a:solidFill>
              <a:effectLst/>
              <a:latin typeface="Arial" panose="020B0604020202020204" pitchFamily="34" charset="0"/>
            </a:endParaRPr>
          </a:p>
        </p:txBody>
      </p:sp>
      <p:sp>
        <p:nvSpPr>
          <p:cNvPr id="6" name="Rectangle 5">
            <a:extLst>
              <a:ext uri="{FF2B5EF4-FFF2-40B4-BE49-F238E27FC236}">
                <a16:creationId xmlns:a16="http://schemas.microsoft.com/office/drawing/2014/main" id="{A8835A42-8B01-42F7-A844-38038AAF9C8B}"/>
              </a:ext>
            </a:extLst>
          </p:cNvPr>
          <p:cNvSpPr/>
          <p:nvPr/>
        </p:nvSpPr>
        <p:spPr>
          <a:xfrm>
            <a:off x="8260422" y="649216"/>
            <a:ext cx="3380198" cy="1643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issue: </a:t>
            </a:r>
            <a:r>
              <a:rPr lang="fr-FR" dirty="0" err="1"/>
              <a:t>Did</a:t>
            </a:r>
            <a:r>
              <a:rPr lang="fr-FR" dirty="0"/>
              <a:t> Bart </a:t>
            </a:r>
            <a:r>
              <a:rPr lang="fr-FR" dirty="0" err="1"/>
              <a:t>throw</a:t>
            </a:r>
            <a:r>
              <a:rPr lang="fr-FR" dirty="0"/>
              <a:t> the stone </a:t>
            </a:r>
            <a:r>
              <a:rPr lang="fr-FR" dirty="0" err="1"/>
              <a:t>that</a:t>
            </a:r>
            <a:r>
              <a:rPr lang="fr-FR" dirty="0"/>
              <a:t> </a:t>
            </a:r>
            <a:r>
              <a:rPr lang="fr-FR" dirty="0" err="1"/>
              <a:t>broke</a:t>
            </a:r>
            <a:r>
              <a:rPr lang="fr-FR" dirty="0"/>
              <a:t> Principal </a:t>
            </a:r>
            <a:r>
              <a:rPr lang="fr-FR" dirty="0" err="1"/>
              <a:t>Skinner’s</a:t>
            </a:r>
            <a:r>
              <a:rPr lang="fr-FR" dirty="0"/>
              <a:t> </a:t>
            </a:r>
            <a:r>
              <a:rPr lang="fr-FR" dirty="0" err="1"/>
              <a:t>window</a:t>
            </a:r>
            <a:r>
              <a:rPr lang="fr-FR" dirty="0"/>
              <a:t>?</a:t>
            </a:r>
            <a:endParaRPr lang="en-GB" dirty="0"/>
          </a:p>
        </p:txBody>
      </p:sp>
    </p:spTree>
    <p:extLst>
      <p:ext uri="{BB962C8B-B14F-4D97-AF65-F5344CB8AC3E}">
        <p14:creationId xmlns:p14="http://schemas.microsoft.com/office/powerpoint/2010/main" val="258123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2049-30FB-4D8B-A7EB-CB5E11C3B47F}"/>
              </a:ext>
            </a:extLst>
          </p:cNvPr>
          <p:cNvSpPr>
            <a:spLocks noGrp="1"/>
          </p:cNvSpPr>
          <p:nvPr>
            <p:ph type="title"/>
          </p:nvPr>
        </p:nvSpPr>
        <p:spPr>
          <a:xfrm>
            <a:off x="838200" y="365125"/>
            <a:ext cx="10515600" cy="5865554"/>
          </a:xfrm>
        </p:spPr>
        <p:txBody>
          <a:bodyPr>
            <a:normAutofit fontScale="90000"/>
          </a:bodyPr>
          <a:lstStyle/>
          <a:p>
            <a:br>
              <a:rPr lang="en-GB" dirty="0"/>
            </a:br>
            <a:br>
              <a:rPr lang="en-GB" dirty="0"/>
            </a:br>
            <a:r>
              <a:rPr lang="en-GB" dirty="0"/>
              <a:t>Notes on the following slides:</a:t>
            </a:r>
            <a:br>
              <a:rPr lang="en-GB" dirty="0"/>
            </a:br>
            <a:br>
              <a:rPr lang="en-GB" dirty="0"/>
            </a:br>
            <a:r>
              <a:rPr lang="en-GB" sz="2200" dirty="0"/>
              <a:t>The next slides will be hidden. Do not show them to the class as a whole.</a:t>
            </a:r>
            <a:br>
              <a:rPr lang="en-GB" sz="2200" dirty="0"/>
            </a:br>
            <a:r>
              <a:rPr lang="en-GB" sz="2200" dirty="0"/>
              <a:t>Instead, print the slides or the linked student handouts (see lesson plan/instructions in the notes) and give the handouts to the respective students.</a:t>
            </a:r>
            <a:br>
              <a:rPr lang="en-GB" sz="2200" dirty="0"/>
            </a:br>
            <a:r>
              <a:rPr lang="en-GB" sz="2200" dirty="0"/>
              <a:t>Each slide</a:t>
            </a:r>
            <a:r>
              <a:rPr lang="en-GB" sz="2200"/>
              <a:t>/handout </a:t>
            </a:r>
            <a:r>
              <a:rPr lang="en-GB" sz="2200" dirty="0"/>
              <a:t>represents one or more pieces of the puzzle, that makes up the court trial.</a:t>
            </a:r>
            <a:br>
              <a:rPr lang="en-GB" sz="2200" dirty="0"/>
            </a:br>
            <a:br>
              <a:rPr lang="en-GB" sz="2200" dirty="0"/>
            </a:br>
            <a:br>
              <a:rPr lang="en-GB" sz="2200" dirty="0"/>
            </a:br>
            <a:r>
              <a:rPr lang="en-GB" sz="2200" dirty="0"/>
              <a:t>-The students will use the information of these slides to prepare for the trial.</a:t>
            </a:r>
            <a:br>
              <a:rPr lang="en-GB" sz="2200" dirty="0"/>
            </a:br>
            <a:br>
              <a:rPr lang="en-GB" sz="2200" dirty="0"/>
            </a:br>
            <a:r>
              <a:rPr lang="en-GB" sz="2200" dirty="0"/>
              <a:t>-Witnesses need to prepare how to respond to questions asked by the lawyers. </a:t>
            </a:r>
            <a:br>
              <a:rPr lang="en-GB" sz="2200" dirty="0"/>
            </a:br>
            <a:br>
              <a:rPr lang="en-GB" sz="2200" dirty="0"/>
            </a:br>
            <a:r>
              <a:rPr lang="en-GB" sz="2200" dirty="0"/>
              <a:t>-The lawyers need to prepare questions to ask the witnesses and the defendant. They also need to prepare a short opening and closing speech.</a:t>
            </a:r>
            <a:br>
              <a:rPr lang="en-GB" sz="2200" dirty="0"/>
            </a:br>
            <a:br>
              <a:rPr lang="en-GB" sz="2200" dirty="0"/>
            </a:br>
            <a:r>
              <a:rPr lang="en-GB" sz="2200" dirty="0"/>
              <a:t>-The jurors will complete a biography</a:t>
            </a:r>
            <a:br>
              <a:rPr lang="en-GB" sz="2200" dirty="0"/>
            </a:br>
            <a:br>
              <a:rPr lang="en-GB" sz="2200" dirty="0"/>
            </a:br>
            <a:r>
              <a:rPr lang="en-GB" sz="2200" dirty="0"/>
              <a:t>-The press team can help out lawyers and witnesses in preparation for the case.</a:t>
            </a:r>
            <a:br>
              <a:rPr lang="en-GB" sz="2200" dirty="0"/>
            </a:br>
            <a:br>
              <a:rPr lang="en-GB" sz="2200" dirty="0"/>
            </a:br>
            <a:br>
              <a:rPr lang="en-GB" dirty="0"/>
            </a:br>
            <a:endParaRPr lang="en-GB" dirty="0"/>
          </a:p>
        </p:txBody>
      </p:sp>
    </p:spTree>
    <p:extLst>
      <p:ext uri="{BB962C8B-B14F-4D97-AF65-F5344CB8AC3E}">
        <p14:creationId xmlns:p14="http://schemas.microsoft.com/office/powerpoint/2010/main" val="886973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7B2E-8E94-4593-AC7F-4C7BDF456666}"/>
              </a:ext>
            </a:extLst>
          </p:cNvPr>
          <p:cNvSpPr>
            <a:spLocks noGrp="1"/>
          </p:cNvSpPr>
          <p:nvPr>
            <p:ph type="title"/>
          </p:nvPr>
        </p:nvSpPr>
        <p:spPr/>
        <p:txBody>
          <a:bodyPr/>
          <a:lstStyle/>
          <a:p>
            <a:r>
              <a:rPr lang="en-GB" dirty="0"/>
              <a:t>Jury selection: respond to questions and complete juror form.</a:t>
            </a:r>
          </a:p>
        </p:txBody>
      </p:sp>
      <p:sp>
        <p:nvSpPr>
          <p:cNvPr id="3" name="Text Box 333">
            <a:extLst>
              <a:ext uri="{FF2B5EF4-FFF2-40B4-BE49-F238E27FC236}">
                <a16:creationId xmlns:a16="http://schemas.microsoft.com/office/drawing/2014/main" id="{BA134C9B-86E6-4D0A-81D8-568728939BA3}"/>
              </a:ext>
            </a:extLst>
          </p:cNvPr>
          <p:cNvSpPr txBox="1">
            <a:spLocks noChangeArrowheads="1"/>
          </p:cNvSpPr>
          <p:nvPr/>
        </p:nvSpPr>
        <p:spPr bwMode="auto">
          <a:xfrm>
            <a:off x="462336" y="2188395"/>
            <a:ext cx="11042092" cy="382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58750">
              <a:spcBef>
                <a:spcPts val="1105"/>
              </a:spcBef>
              <a:spcAft>
                <a:spcPts val="0"/>
              </a:spcAft>
            </a:pPr>
            <a:r>
              <a:rPr lang="en-US" sz="2400" b="1" i="1" dirty="0">
                <a:latin typeface="Calibri" panose="020F0502020204030204" pitchFamily="34" charset="0"/>
                <a:ea typeface="Calibri" panose="020F0502020204030204" pitchFamily="34" charset="0"/>
              </a:rPr>
              <a:t>   Questions for the judge and lawyers to ask the jury:</a:t>
            </a:r>
          </a:p>
          <a:p>
            <a:pPr marL="158750">
              <a:spcBef>
                <a:spcPts val="1105"/>
              </a:spcBef>
              <a:spcAft>
                <a:spcPts val="0"/>
              </a:spcAft>
            </a:pPr>
            <a:endParaRPr lang="en-GB" sz="2400" dirty="0">
              <a:effectLst/>
              <a:latin typeface="Calibri" panose="020F0502020204030204" pitchFamily="34" charset="0"/>
              <a:ea typeface="Calibri" panose="020F0502020204030204" pitchFamily="34" charset="0"/>
            </a:endParaRPr>
          </a:p>
          <a:p>
            <a:pPr marL="425450" marR="823595" indent="-224790">
              <a:lnSpc>
                <a:spcPct val="97000"/>
              </a:lnSpc>
              <a:spcBef>
                <a:spcPts val="1045"/>
              </a:spcBef>
              <a:spcAft>
                <a:spcPts val="0"/>
              </a:spcAft>
              <a:tabLst>
                <a:tab pos="424815" algn="l"/>
              </a:tabLst>
            </a:pPr>
            <a:r>
              <a:rPr lang="en-US" sz="2400" b="1" dirty="0">
                <a:solidFill>
                  <a:srgbClr val="FFFFFF"/>
                </a:solidFill>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Is</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there</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anyone</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who</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feels</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he</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or</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she</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cannot</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be</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fair</a:t>
            </a:r>
            <a:r>
              <a:rPr lang="en-US" sz="2400" b="1" spc="-2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in</a:t>
            </a:r>
            <a:r>
              <a:rPr lang="en-US" sz="2400" b="1" spc="-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this case?</a:t>
            </a:r>
            <a:endParaRPr lang="en-GB" sz="2400" dirty="0">
              <a:effectLst/>
              <a:latin typeface="Calibri" panose="020F0502020204030204" pitchFamily="34" charset="0"/>
              <a:ea typeface="Calibri" panose="020F0502020204030204" pitchFamily="34" charset="0"/>
            </a:endParaRPr>
          </a:p>
          <a:p>
            <a:pPr>
              <a:spcBef>
                <a:spcPts val="10"/>
              </a:spcBef>
              <a:spcAft>
                <a:spcPts val="0"/>
              </a:spcAft>
            </a:pPr>
            <a:r>
              <a:rPr lang="en-US" sz="2400" b="1" dirty="0">
                <a:effectLst/>
                <a:latin typeface="Calibri" panose="020F0502020204030204" pitchFamily="34" charset="0"/>
                <a:ea typeface="Calibri" panose="020F0502020204030204" pitchFamily="34" charset="0"/>
              </a:rPr>
              <a:t> </a:t>
            </a:r>
            <a:endParaRPr lang="en-GB" sz="2400" dirty="0">
              <a:effectLst/>
              <a:latin typeface="Calibri" panose="020F0502020204030204" pitchFamily="34" charset="0"/>
              <a:ea typeface="Calibri" panose="020F0502020204030204" pitchFamily="34" charset="0"/>
            </a:endParaRPr>
          </a:p>
          <a:p>
            <a:pPr marL="425450" marR="800735" indent="-224790">
              <a:lnSpc>
                <a:spcPct val="97000"/>
              </a:lnSpc>
              <a:spcAft>
                <a:spcPts val="0"/>
              </a:spcAft>
              <a:tabLst>
                <a:tab pos="424815" algn="l"/>
              </a:tabLst>
            </a:pPr>
            <a:r>
              <a:rPr lang="en-US" sz="2400" b="1" dirty="0">
                <a:solidFill>
                  <a:srgbClr val="FFFFFF"/>
                </a:solidFill>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Is</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anyone</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related</a:t>
            </a:r>
            <a:r>
              <a:rPr lang="en-US" sz="2400" b="1" spc="-2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to</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or</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does</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anyone</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know</a:t>
            </a:r>
            <a:r>
              <a:rPr lang="en-US" sz="2400" b="1" spc="-2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persons</a:t>
            </a:r>
            <a:r>
              <a:rPr lang="en-US" sz="2400" b="1" spc="-2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involved</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in this case?</a:t>
            </a:r>
            <a:endParaRPr lang="en-GB" sz="2400" dirty="0">
              <a:effectLst/>
              <a:latin typeface="Calibri" panose="020F0502020204030204" pitchFamily="34" charset="0"/>
              <a:ea typeface="Calibri" panose="020F0502020204030204" pitchFamily="34" charset="0"/>
            </a:endParaRPr>
          </a:p>
          <a:p>
            <a:pPr>
              <a:spcBef>
                <a:spcPts val="50"/>
              </a:spcBef>
              <a:spcAft>
                <a:spcPts val="0"/>
              </a:spcAft>
            </a:pPr>
            <a:r>
              <a:rPr lang="en-US" sz="2400" b="1" dirty="0">
                <a:effectLst/>
                <a:latin typeface="Calibri" panose="020F0502020204030204" pitchFamily="34" charset="0"/>
                <a:ea typeface="Calibri" panose="020F0502020204030204" pitchFamily="34" charset="0"/>
              </a:rPr>
              <a:t> </a:t>
            </a:r>
            <a:endParaRPr lang="en-GB" sz="2400" dirty="0">
              <a:effectLst/>
              <a:latin typeface="Calibri" panose="020F0502020204030204" pitchFamily="34" charset="0"/>
              <a:ea typeface="Calibri" panose="020F0502020204030204" pitchFamily="34" charset="0"/>
            </a:endParaRPr>
          </a:p>
          <a:p>
            <a:pPr marL="200660">
              <a:spcAft>
                <a:spcPts val="0"/>
              </a:spcAft>
              <a:tabLst>
                <a:tab pos="424815" algn="l"/>
              </a:tabLst>
            </a:pPr>
            <a:r>
              <a:rPr lang="en-US" sz="2400" b="1" dirty="0">
                <a:solidFill>
                  <a:srgbClr val="FFFFFF"/>
                </a:solidFill>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Does</a:t>
            </a:r>
            <a:r>
              <a:rPr lang="en-US" sz="2400" b="1" spc="-2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anyone</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stand</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to</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benefit</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from</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decision</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in</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this</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case?</a:t>
            </a:r>
          </a:p>
          <a:p>
            <a:pPr marL="200660">
              <a:spcAft>
                <a:spcPts val="0"/>
              </a:spcAft>
              <a:tabLst>
                <a:tab pos="424815" algn="l"/>
              </a:tabLst>
            </a:pPr>
            <a:endParaRPr lang="en-GB" sz="2400" dirty="0">
              <a:effectLst/>
              <a:latin typeface="Calibri" panose="020F0502020204030204" pitchFamily="34" charset="0"/>
              <a:ea typeface="Calibri" panose="020F0502020204030204" pitchFamily="34" charset="0"/>
            </a:endParaRPr>
          </a:p>
          <a:p>
            <a:pPr marL="200660">
              <a:spcBef>
                <a:spcPts val="1080"/>
              </a:spcBef>
              <a:spcAft>
                <a:spcPts val="0"/>
              </a:spcAft>
              <a:tabLst>
                <a:tab pos="424815" algn="l"/>
              </a:tabLst>
            </a:pPr>
            <a:r>
              <a:rPr lang="en-US" sz="2400" b="1" dirty="0">
                <a:solidFill>
                  <a:srgbClr val="FFFFFF"/>
                </a:solidFill>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Has</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anyone</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already</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formed</a:t>
            </a:r>
            <a:r>
              <a:rPr lang="en-US" sz="2400" b="1" spc="-15"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an</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opinion</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about</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the</a:t>
            </a:r>
            <a:r>
              <a:rPr lang="en-US" sz="2400" b="1" spc="-10" dirty="0">
                <a:effectLst/>
                <a:latin typeface="Calibri" panose="020F0502020204030204" pitchFamily="34" charset="0"/>
                <a:ea typeface="Calibri" panose="020F0502020204030204" pitchFamily="34" charset="0"/>
              </a:rPr>
              <a:t> </a:t>
            </a:r>
            <a:r>
              <a:rPr lang="en-US" sz="2400" b="1" dirty="0">
                <a:effectLst/>
                <a:latin typeface="Calibri" panose="020F0502020204030204" pitchFamily="34" charset="0"/>
                <a:ea typeface="Calibri" panose="020F0502020204030204" pitchFamily="34" charset="0"/>
              </a:rPr>
              <a:t>case?</a:t>
            </a:r>
            <a:endParaRPr lang="en-GB" sz="2400" dirty="0">
              <a:effectLst/>
              <a:latin typeface="Calibri" panose="020F0502020204030204" pitchFamily="34" charset="0"/>
              <a:ea typeface="Calibri" panose="020F0502020204030204" pitchFamily="34" charset="0"/>
            </a:endParaRPr>
          </a:p>
          <a:p>
            <a:pPr marL="64135">
              <a:spcBef>
                <a:spcPts val="595"/>
              </a:spcBef>
              <a:spcAft>
                <a:spcPts val="0"/>
              </a:spcAft>
              <a:tabLst>
                <a:tab pos="3808730" algn="l"/>
              </a:tabLst>
            </a:pPr>
            <a:r>
              <a:rPr lang="en-US" sz="2400" u="sng" dirty="0">
                <a:effectLst/>
                <a:latin typeface="Times New Roman" panose="02020603050405020304" pitchFamily="18" charset="0"/>
                <a:ea typeface="Calibri" panose="020F0502020204030204" pitchFamily="34" charset="0"/>
                <a:cs typeface="Calibri" panose="020F0502020204030204" pitchFamily="34" charset="0"/>
              </a:rPr>
              <a:t> </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84449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B6804365-5ED9-44AA-8E24-4337CC8437D1}"/>
              </a:ext>
            </a:extLst>
          </p:cNvPr>
          <p:cNvPicPr>
            <a:picLocks noChangeAspect="1"/>
          </p:cNvPicPr>
          <p:nvPr/>
        </p:nvPicPr>
        <p:blipFill>
          <a:blip r:embed="rId3"/>
          <a:stretch>
            <a:fillRect/>
          </a:stretch>
        </p:blipFill>
        <p:spPr>
          <a:xfrm rot="16200000">
            <a:off x="2556366" y="-2015637"/>
            <a:ext cx="6466127" cy="10770784"/>
          </a:xfrm>
          <a:prstGeom prst="rect">
            <a:avLst/>
          </a:prstGeom>
        </p:spPr>
      </p:pic>
    </p:spTree>
    <p:extLst>
      <p:ext uri="{BB962C8B-B14F-4D97-AF65-F5344CB8AC3E}">
        <p14:creationId xmlns:p14="http://schemas.microsoft.com/office/powerpoint/2010/main" val="2401977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8A421-90D1-47E3-AC30-ACF03FAE8F99}"/>
              </a:ext>
            </a:extLst>
          </p:cNvPr>
          <p:cNvSpPr>
            <a:spLocks noGrp="1"/>
          </p:cNvSpPr>
          <p:nvPr>
            <p:ph type="title"/>
          </p:nvPr>
        </p:nvSpPr>
        <p:spPr/>
        <p:txBody>
          <a:bodyPr/>
          <a:lstStyle/>
          <a:p>
            <a:r>
              <a:rPr lang="en-GB" dirty="0"/>
              <a:t>Prosecutor witness statements</a:t>
            </a:r>
          </a:p>
        </p:txBody>
      </p:sp>
      <p:sp>
        <p:nvSpPr>
          <p:cNvPr id="3" name="Rectangle 2">
            <a:extLst>
              <a:ext uri="{FF2B5EF4-FFF2-40B4-BE49-F238E27FC236}">
                <a16:creationId xmlns:a16="http://schemas.microsoft.com/office/drawing/2014/main" id="{0F6B9F00-8413-402B-B23C-769701D094D3}"/>
              </a:ext>
            </a:extLst>
          </p:cNvPr>
          <p:cNvSpPr/>
          <p:nvPr/>
        </p:nvSpPr>
        <p:spPr>
          <a:xfrm>
            <a:off x="838200" y="1967024"/>
            <a:ext cx="9980488" cy="3400931"/>
          </a:xfrm>
          <a:prstGeom prst="rect">
            <a:avLst/>
          </a:prstGeom>
        </p:spPr>
        <p:txBody>
          <a:bodyPr wrap="square">
            <a:spAutoFit/>
          </a:bodyPr>
          <a:lstStyle/>
          <a:p>
            <a:pPr marL="101600" marR="112395">
              <a:lnSpc>
                <a:spcPct val="108000"/>
              </a:lnSpc>
              <a:spcBef>
                <a:spcPts val="5"/>
              </a:spcBef>
              <a:spcAft>
                <a:spcPts val="0"/>
              </a:spcAft>
            </a:pPr>
            <a:r>
              <a:rPr lang="en-US" sz="2000" b="1" dirty="0">
                <a:latin typeface="Calibri" panose="020F0502020204030204" pitchFamily="34" charset="0"/>
                <a:ea typeface="Calibri" panose="020F0502020204030204" pitchFamily="34" charset="0"/>
              </a:rPr>
              <a:t>Principal Skinner:</a:t>
            </a:r>
          </a:p>
          <a:p>
            <a:pPr marL="101600" marR="112395">
              <a:lnSpc>
                <a:spcPct val="108000"/>
              </a:lnSpc>
              <a:spcBef>
                <a:spcPts val="5"/>
              </a:spcBef>
              <a:spcAft>
                <a:spcPts val="0"/>
              </a:spcAft>
            </a:pPr>
            <a:endParaRPr lang="en-US" sz="2000" dirty="0">
              <a:latin typeface="Calibri" panose="020F0502020204030204" pitchFamily="34" charset="0"/>
              <a:ea typeface="Calibri" panose="020F0502020204030204" pitchFamily="34" charset="0"/>
            </a:endParaRPr>
          </a:p>
          <a:p>
            <a:pPr marL="101600" marR="112395">
              <a:lnSpc>
                <a:spcPct val="108000"/>
              </a:lnSpc>
              <a:spcBef>
                <a:spcPts val="5"/>
              </a:spcBef>
              <a:spcAft>
                <a:spcPts val="0"/>
              </a:spcAft>
            </a:pPr>
            <a:r>
              <a:rPr lang="en-US" sz="2000" dirty="0">
                <a:latin typeface="Calibri" panose="020F0502020204030204" pitchFamily="34" charset="0"/>
                <a:ea typeface="Calibri" panose="020F0502020204030204" pitchFamily="34" charset="0"/>
              </a:rPr>
              <a:t>I have lived</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in</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this</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neighborhood</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for 47 years. My mother</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and</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built</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our little</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house when I started teaching. My mother died five years ago. Since then, I have been a victim of many attacks of</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vandalism. On Friday evening, March 15, I was watching the 6:00 p.m. news when I heard glass</a:t>
            </a:r>
            <a:r>
              <a:rPr lang="en-US" sz="2000" spc="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breaking</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in</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my</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front</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porch.</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ran</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out</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my</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back</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door</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and</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around</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the</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house</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to</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see</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what</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was</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going</a:t>
            </a:r>
            <a:r>
              <a:rPr lang="en-US" sz="2000" spc="-26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on.</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saw</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lots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of</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kids.</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recognized</a:t>
            </a:r>
            <a:r>
              <a:rPr lang="en-US" sz="2000" spc="-15" dirty="0">
                <a:latin typeface="Calibri" panose="020F0502020204030204" pitchFamily="34" charset="0"/>
                <a:ea typeface="Calibri" panose="020F0502020204030204" pitchFamily="34" charset="0"/>
              </a:rPr>
              <a:t> Bart </a:t>
            </a:r>
            <a:r>
              <a:rPr lang="en-US" sz="2000" dirty="0">
                <a:latin typeface="Calibri" panose="020F0502020204030204" pitchFamily="34" charset="0"/>
                <a:ea typeface="Calibri" panose="020F0502020204030204" pitchFamily="34" charset="0"/>
              </a:rPr>
              <a:t>because</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he</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lives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down</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the</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block</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and</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often</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rides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his</a:t>
            </a:r>
            <a:endParaRPr lang="en-GB" sz="2000" dirty="0">
              <a:latin typeface="Calibri" panose="020F0502020204030204" pitchFamily="34" charset="0"/>
              <a:ea typeface="Calibri" panose="020F0502020204030204" pitchFamily="34" charset="0"/>
            </a:endParaRPr>
          </a:p>
          <a:p>
            <a:pPr marL="101600">
              <a:lnSpc>
                <a:spcPct val="108000"/>
              </a:lnSpc>
              <a:spcBef>
                <a:spcPts val="10"/>
              </a:spcBef>
              <a:spcAft>
                <a:spcPts val="0"/>
              </a:spcAft>
            </a:pPr>
            <a:r>
              <a:rPr lang="en-US" sz="2000" dirty="0">
                <a:latin typeface="Calibri" panose="020F0502020204030204" pitchFamily="34" charset="0"/>
                <a:ea typeface="Calibri" panose="020F0502020204030204" pitchFamily="34" charset="0"/>
              </a:rPr>
              <a:t>bike</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past</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my</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house.</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It</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was</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clear</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to</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me</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that</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this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group</a:t>
            </a:r>
            <a:r>
              <a:rPr lang="en-US" sz="2000" spc="-2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of</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kids</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was</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responsible</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for</a:t>
            </a:r>
            <a:r>
              <a:rPr lang="en-US" sz="2000" spc="-2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breaking</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my</a:t>
            </a:r>
            <a:r>
              <a:rPr lang="en-US" sz="2000" spc="-26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windows.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In</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fact,</a:t>
            </a:r>
            <a:r>
              <a:rPr lang="en-US" sz="2000" spc="-15" dirty="0">
                <a:latin typeface="Calibri" panose="020F0502020204030204" pitchFamily="34" charset="0"/>
                <a:ea typeface="Calibri" panose="020F0502020204030204" pitchFamily="34" charset="0"/>
              </a:rPr>
              <a:t> Bart</a:t>
            </a:r>
            <a:r>
              <a:rPr lang="en-US" sz="2000" spc="-1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had</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a</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rock</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in</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his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hand</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and</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was</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getting</a:t>
            </a:r>
            <a:r>
              <a:rPr lang="en-US" sz="2000" spc="-1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ready</a:t>
            </a:r>
            <a:r>
              <a:rPr lang="en-US" sz="2000" spc="-1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to</a:t>
            </a:r>
            <a:r>
              <a:rPr lang="en-US" sz="2000" spc="-15"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throw</a:t>
            </a:r>
            <a:r>
              <a:rPr lang="en-US" sz="2000" spc="-10" dirty="0">
                <a:latin typeface="Calibri" panose="020F0502020204030204" pitchFamily="34" charset="0"/>
                <a:ea typeface="Calibri" panose="020F0502020204030204" pitchFamily="34" charset="0"/>
              </a:rPr>
              <a:t> </a:t>
            </a:r>
            <a:r>
              <a:rPr lang="en-US" sz="2000" dirty="0">
                <a:latin typeface="Calibri" panose="020F0502020204030204" pitchFamily="34" charset="0"/>
                <a:ea typeface="Calibri" panose="020F0502020204030204" pitchFamily="34" charset="0"/>
              </a:rPr>
              <a:t>it.</a:t>
            </a:r>
            <a:endParaRPr lang="en-GB" sz="20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95187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8A421-90D1-47E3-AC30-ACF03FAE8F99}"/>
              </a:ext>
            </a:extLst>
          </p:cNvPr>
          <p:cNvSpPr>
            <a:spLocks noGrp="1"/>
          </p:cNvSpPr>
          <p:nvPr>
            <p:ph type="title"/>
          </p:nvPr>
        </p:nvSpPr>
        <p:spPr/>
        <p:txBody>
          <a:bodyPr/>
          <a:lstStyle/>
          <a:p>
            <a:r>
              <a:rPr lang="en-GB" dirty="0"/>
              <a:t>Prosecutor witness statements</a:t>
            </a:r>
          </a:p>
        </p:txBody>
      </p:sp>
      <p:sp>
        <p:nvSpPr>
          <p:cNvPr id="3" name="Rectangle 2">
            <a:extLst>
              <a:ext uri="{FF2B5EF4-FFF2-40B4-BE49-F238E27FC236}">
                <a16:creationId xmlns:a16="http://schemas.microsoft.com/office/drawing/2014/main" id="{0F6B9F00-8413-402B-B23C-769701D094D3}"/>
              </a:ext>
            </a:extLst>
          </p:cNvPr>
          <p:cNvSpPr/>
          <p:nvPr/>
        </p:nvSpPr>
        <p:spPr>
          <a:xfrm>
            <a:off x="930667" y="1900719"/>
            <a:ext cx="9980489" cy="4070986"/>
          </a:xfrm>
          <a:prstGeom prst="rect">
            <a:avLst/>
          </a:prstGeom>
        </p:spPr>
        <p:txBody>
          <a:bodyPr wrap="square">
            <a:spAutoFit/>
          </a:bodyPr>
          <a:lstStyle/>
          <a:p>
            <a:r>
              <a:rPr lang="en-US" sz="2400" b="1" dirty="0"/>
              <a:t>Leila, the paper carrier:</a:t>
            </a:r>
          </a:p>
          <a:p>
            <a:endParaRPr lang="en-US" sz="2400" dirty="0"/>
          </a:p>
          <a:p>
            <a:r>
              <a:rPr lang="en-US" sz="2400" dirty="0"/>
              <a:t>I have delivered newspapers to Principal Skinner’s neighborhood for three years. On Friday, March 15,</a:t>
            </a:r>
            <a:endParaRPr lang="en-GB" sz="2400" dirty="0"/>
          </a:p>
          <a:p>
            <a:r>
              <a:rPr lang="en-US" sz="2400" dirty="0"/>
              <a:t>I was delivering a newspaper to Ms. Crowley, who lives three houses away from Principal Skinner, when I heard kids screaming and then I heard breaking glass. I ran over to Principal Skinner’s house. I saw about 10 children on the front yard. Bart and another kid were pushing each other. It looked</a:t>
            </a:r>
            <a:endParaRPr lang="en-GB" sz="2400" dirty="0"/>
          </a:p>
          <a:p>
            <a:r>
              <a:rPr lang="en-US" sz="2400" dirty="0"/>
              <a:t>to me like the other kid was trying to stop Bart from throwing a stone. I did not see anyone throw stones.</a:t>
            </a:r>
            <a:endParaRPr lang="en-GB" sz="2400" dirty="0"/>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00413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8A421-90D1-47E3-AC30-ACF03FAE8F99}"/>
              </a:ext>
            </a:extLst>
          </p:cNvPr>
          <p:cNvSpPr>
            <a:spLocks noGrp="1"/>
          </p:cNvSpPr>
          <p:nvPr>
            <p:ph type="title"/>
          </p:nvPr>
        </p:nvSpPr>
        <p:spPr/>
        <p:txBody>
          <a:bodyPr/>
          <a:lstStyle/>
          <a:p>
            <a:r>
              <a:rPr lang="en-GB" dirty="0"/>
              <a:t>Defence witness statements</a:t>
            </a:r>
          </a:p>
        </p:txBody>
      </p:sp>
      <p:sp>
        <p:nvSpPr>
          <p:cNvPr id="3" name="Rectangle 2">
            <a:extLst>
              <a:ext uri="{FF2B5EF4-FFF2-40B4-BE49-F238E27FC236}">
                <a16:creationId xmlns:a16="http://schemas.microsoft.com/office/drawing/2014/main" id="{0F6B9F00-8413-402B-B23C-769701D094D3}"/>
              </a:ext>
            </a:extLst>
          </p:cNvPr>
          <p:cNvSpPr/>
          <p:nvPr/>
        </p:nvSpPr>
        <p:spPr>
          <a:xfrm>
            <a:off x="838200" y="2024008"/>
            <a:ext cx="9980489" cy="4266809"/>
          </a:xfrm>
          <a:prstGeom prst="rect">
            <a:avLst/>
          </a:prstGeom>
        </p:spPr>
        <p:txBody>
          <a:bodyPr wrap="square">
            <a:spAutoFit/>
          </a:bodyPr>
          <a:lstStyle/>
          <a:p>
            <a:pPr marL="101600" marR="112395">
              <a:lnSpc>
                <a:spcPct val="108000"/>
              </a:lnSpc>
              <a:spcBef>
                <a:spcPts val="5"/>
              </a:spcBef>
              <a:spcAft>
                <a:spcPts val="0"/>
              </a:spcAft>
            </a:pPr>
            <a:r>
              <a:rPr lang="en-GB" b="1" dirty="0">
                <a:latin typeface="Calibri" panose="020F0502020204030204" pitchFamily="34" charset="0"/>
                <a:ea typeface="Calibri" panose="020F0502020204030204" pitchFamily="34" charset="0"/>
              </a:rPr>
              <a:t>Milhouse,</a:t>
            </a:r>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a:p>
            <a:pPr marL="101600" marR="112395">
              <a:lnSpc>
                <a:spcPct val="108000"/>
              </a:lnSpc>
              <a:spcBef>
                <a:spcPts val="5"/>
              </a:spcBef>
            </a:pPr>
            <a:r>
              <a:rPr lang="en-US" sz="2000" dirty="0"/>
              <a:t>Bart and I were out riding our bikes with some other friends on Friday, March 15. We were riding up and down </a:t>
            </a:r>
            <a:r>
              <a:rPr lang="en-US" sz="2000" dirty="0" err="1"/>
              <a:t>Barts</a:t>
            </a:r>
            <a:r>
              <a:rPr lang="en-US" sz="2000" dirty="0"/>
              <a:t> block when a bunch of kids we didn’t know rode up to us and started teasing us. They dared us to throw stones at grouchy old Principal Skinner’s windows. We tried to ignore them. They threw a stone and hit a front porch window. Then they threw some more stones. I think a couple of windows were broken. Bart and I and our friends stood and watched. When one of the other kids picked up a stone to throw, Bart tried to stop him. Then Principal Skinner came around the house. The other kids said they didn’t throw the stones, they said that Bart did. I think they were mad at Bart because he tried to stop them. Bart is a real nice friend, he wouldn’t try to break Principal Skinner’s windows.</a:t>
            </a:r>
            <a:endParaRPr lang="en-GB" sz="2000" dirty="0"/>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93981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8A421-90D1-47E3-AC30-ACF03FAE8F99}"/>
              </a:ext>
            </a:extLst>
          </p:cNvPr>
          <p:cNvSpPr>
            <a:spLocks noGrp="1"/>
          </p:cNvSpPr>
          <p:nvPr>
            <p:ph type="title"/>
          </p:nvPr>
        </p:nvSpPr>
        <p:spPr/>
        <p:txBody>
          <a:bodyPr/>
          <a:lstStyle/>
          <a:p>
            <a:r>
              <a:rPr lang="en-GB" dirty="0"/>
              <a:t>Defence witness statements</a:t>
            </a:r>
          </a:p>
        </p:txBody>
      </p:sp>
      <p:sp>
        <p:nvSpPr>
          <p:cNvPr id="3" name="Rectangle 2">
            <a:extLst>
              <a:ext uri="{FF2B5EF4-FFF2-40B4-BE49-F238E27FC236}">
                <a16:creationId xmlns:a16="http://schemas.microsoft.com/office/drawing/2014/main" id="{0F6B9F00-8413-402B-B23C-769701D094D3}"/>
              </a:ext>
            </a:extLst>
          </p:cNvPr>
          <p:cNvSpPr/>
          <p:nvPr/>
        </p:nvSpPr>
        <p:spPr>
          <a:xfrm>
            <a:off x="838200" y="2013735"/>
            <a:ext cx="9980489" cy="4865243"/>
          </a:xfrm>
          <a:prstGeom prst="rect">
            <a:avLst/>
          </a:prstGeom>
        </p:spPr>
        <p:txBody>
          <a:bodyPr wrap="square">
            <a:spAutoFit/>
          </a:bodyPr>
          <a:lstStyle/>
          <a:p>
            <a:pPr marL="101600" marR="112395">
              <a:lnSpc>
                <a:spcPct val="108000"/>
              </a:lnSpc>
              <a:spcBef>
                <a:spcPts val="5"/>
              </a:spcBef>
              <a:spcAft>
                <a:spcPts val="0"/>
              </a:spcAft>
            </a:pPr>
            <a:r>
              <a:rPr lang="en-GB" b="1" dirty="0">
                <a:latin typeface="Calibri" panose="020F0502020204030204" pitchFamily="34" charset="0"/>
                <a:ea typeface="Calibri" panose="020F0502020204030204" pitchFamily="34" charset="0"/>
              </a:rPr>
              <a:t>Bart, defendant</a:t>
            </a:r>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a:p>
            <a:pPr marL="101600" marR="112395">
              <a:lnSpc>
                <a:spcPct val="108000"/>
              </a:lnSpc>
              <a:spcBef>
                <a:spcPts val="5"/>
              </a:spcBef>
            </a:pPr>
            <a:r>
              <a:rPr lang="en-US" sz="2400" dirty="0"/>
              <a:t>I was riding bikes with my friends on Friday, March 15. It was almost getting dark when a bunch of kids we didn’t know rode up to us and started bugging us. They wanted us to throw rocks with them. They were going to try to break some of Principal Skinner’s front porch windows. Even though I don’t like Principal Skinner very much, we said we wouldn’t do that. I saw one kid standing next to me pick up a rock. I tried to take it out of his hand so he wouldn’t throw it. That’s when Principal Skinner came around the corner. Leslie the newspaper carrier also showed up. I did not throw any stones.</a:t>
            </a:r>
            <a:endParaRPr lang="en-GB" sz="2400" dirty="0"/>
          </a:p>
          <a:p>
            <a:pPr marL="101600" marR="112395">
              <a:lnSpc>
                <a:spcPct val="108000"/>
              </a:lnSpc>
              <a:spcBef>
                <a:spcPts val="5"/>
              </a:spcBef>
              <a:spcAft>
                <a:spcPts val="0"/>
              </a:spcAft>
            </a:pPr>
            <a:endParaRPr lang="en-GB" sz="2400" dirty="0">
              <a:latin typeface="Calibri" panose="020F0502020204030204" pitchFamily="34" charset="0"/>
              <a:ea typeface="Calibri" panose="020F0502020204030204" pitchFamily="34" charset="0"/>
            </a:endParaRPr>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a:p>
            <a:pPr marL="101600" marR="112395">
              <a:lnSpc>
                <a:spcPct val="108000"/>
              </a:lnSpc>
              <a:spcBef>
                <a:spcPts val="5"/>
              </a:spcBef>
              <a:spcAft>
                <a:spcPts val="0"/>
              </a:spcAft>
            </a:pPr>
            <a:endParaRPr lang="en-GB"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55779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BCA87-018A-4115-A8F8-2FEDD3268488}"/>
              </a:ext>
            </a:extLst>
          </p:cNvPr>
          <p:cNvSpPr>
            <a:spLocks noGrp="1"/>
          </p:cNvSpPr>
          <p:nvPr>
            <p:ph type="title"/>
          </p:nvPr>
        </p:nvSpPr>
        <p:spPr>
          <a:xfrm>
            <a:off x="6651624" y="2390775"/>
            <a:ext cx="5004986" cy="3092427"/>
          </a:xfrm>
        </p:spPr>
        <p:txBody>
          <a:bodyPr vert="horz" lIns="91440" tIns="45720" rIns="91440" bIns="45720" rtlCol="0" anchor="b">
            <a:normAutofit/>
          </a:bodyPr>
          <a:lstStyle/>
          <a:p>
            <a:pPr algn="ctr"/>
            <a:r>
              <a:rPr lang="en-US" sz="3600" b="1" i="1" dirty="0">
                <a:solidFill>
                  <a:srgbClr val="FFFFFF"/>
                </a:solidFill>
              </a:rPr>
              <a:t>Going back to TOK:</a:t>
            </a:r>
            <a:br>
              <a:rPr lang="en-US" sz="3600" b="1" i="1" dirty="0">
                <a:solidFill>
                  <a:srgbClr val="FFFFFF"/>
                </a:solidFill>
              </a:rPr>
            </a:br>
            <a:br>
              <a:rPr lang="en-US" sz="3600" b="1" i="1" dirty="0">
                <a:solidFill>
                  <a:srgbClr val="FFFFFF"/>
                </a:solidFill>
              </a:rPr>
            </a:br>
            <a:r>
              <a:rPr lang="en-US" sz="3600" b="1" dirty="0">
                <a:solidFill>
                  <a:srgbClr val="FFFFFF"/>
                </a:solidFill>
              </a:rPr>
              <a:t>“Our role as a knower”.</a:t>
            </a:r>
            <a:br>
              <a:rPr lang="en-US" sz="3600" b="1" dirty="0">
                <a:solidFill>
                  <a:srgbClr val="FFFFFF"/>
                </a:solidFill>
              </a:rPr>
            </a:br>
            <a:r>
              <a:rPr lang="en-US" sz="2400" b="1" dirty="0">
                <a:solidFill>
                  <a:srgbClr val="FFFFFF"/>
                </a:solidFill>
              </a:rPr>
              <a:t>Plenary discussion of</a:t>
            </a:r>
            <a:br>
              <a:rPr lang="en-US" sz="2400" b="1" dirty="0">
                <a:solidFill>
                  <a:srgbClr val="FFFFFF"/>
                </a:solidFill>
              </a:rPr>
            </a:br>
            <a:r>
              <a:rPr lang="en-US" sz="2400" b="1" dirty="0">
                <a:solidFill>
                  <a:srgbClr val="FFFFFF"/>
                </a:solidFill>
              </a:rPr>
              <a:t> knowledge questions.</a:t>
            </a:r>
            <a:br>
              <a:rPr lang="en-US" sz="1200" dirty="0">
                <a:solidFill>
                  <a:srgbClr val="FFFFFF"/>
                </a:solidFill>
              </a:rPr>
            </a:br>
            <a:br>
              <a:rPr lang="en-US" sz="1200" kern="1200" dirty="0">
                <a:solidFill>
                  <a:srgbClr val="FFFFFF"/>
                </a:solidFill>
                <a:latin typeface="+mj-lt"/>
                <a:ea typeface="+mj-ea"/>
                <a:cs typeface="+mj-cs"/>
              </a:rPr>
            </a:br>
            <a:endParaRPr lang="en-US" sz="1200" kern="1200" dirty="0">
              <a:solidFill>
                <a:srgbClr val="FFFFFF"/>
              </a:solidFill>
              <a:latin typeface="+mj-lt"/>
              <a:ea typeface="+mj-ea"/>
              <a:cs typeface="+mj-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Lightbulb and gear">
            <a:extLst>
              <a:ext uri="{FF2B5EF4-FFF2-40B4-BE49-F238E27FC236}">
                <a16:creationId xmlns:a16="http://schemas.microsoft.com/office/drawing/2014/main" id="{70D55599-92D4-4CD3-A7F4-7EEF563E7A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12769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BCA87-018A-4115-A8F8-2FEDD3268488}"/>
              </a:ext>
            </a:extLst>
          </p:cNvPr>
          <p:cNvSpPr>
            <a:spLocks noGrp="1"/>
          </p:cNvSpPr>
          <p:nvPr>
            <p:ph type="title"/>
          </p:nvPr>
        </p:nvSpPr>
        <p:spPr>
          <a:xfrm>
            <a:off x="6638331" y="3142094"/>
            <a:ext cx="5004986" cy="3349097"/>
          </a:xfrm>
        </p:spPr>
        <p:txBody>
          <a:bodyPr vert="horz" lIns="91440" tIns="45720" rIns="91440" bIns="45720" rtlCol="0" anchor="b">
            <a:normAutofit/>
          </a:bodyPr>
          <a:lstStyle/>
          <a:p>
            <a:pPr algn="ctr"/>
            <a:r>
              <a:rPr lang="en-US" sz="2800" kern="1200" dirty="0">
                <a:solidFill>
                  <a:srgbClr val="FFFFFF"/>
                </a:solidFill>
                <a:latin typeface="+mj-lt"/>
                <a:ea typeface="+mj-ea"/>
                <a:cs typeface="+mj-cs"/>
              </a:rPr>
              <a:t> </a:t>
            </a:r>
            <a:br>
              <a:rPr lang="en-US" sz="2800" kern="1200" dirty="0">
                <a:solidFill>
                  <a:srgbClr val="FFFFFF"/>
                </a:solidFill>
                <a:latin typeface="+mj-lt"/>
                <a:ea typeface="+mj-ea"/>
                <a:cs typeface="+mj-cs"/>
              </a:rPr>
            </a:br>
            <a:endParaRPr lang="en-US" sz="2800" kern="1200" dirty="0">
              <a:solidFill>
                <a:srgbClr val="FFFFFF"/>
              </a:solidFill>
              <a:latin typeface="+mj-lt"/>
              <a:ea typeface="+mj-ea"/>
              <a:cs typeface="+mj-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Lightbulb and gear">
            <a:extLst>
              <a:ext uri="{FF2B5EF4-FFF2-40B4-BE49-F238E27FC236}">
                <a16:creationId xmlns:a16="http://schemas.microsoft.com/office/drawing/2014/main" id="{70D55599-92D4-4CD3-A7F4-7EEF563E7A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7" name="Title 1">
            <a:extLst>
              <a:ext uri="{FF2B5EF4-FFF2-40B4-BE49-F238E27FC236}">
                <a16:creationId xmlns:a16="http://schemas.microsoft.com/office/drawing/2014/main" id="{313B3EEE-FD1A-4DA1-B691-A6EB69B714C1}"/>
              </a:ext>
            </a:extLst>
          </p:cNvPr>
          <p:cNvSpPr txBox="1">
            <a:spLocks/>
          </p:cNvSpPr>
          <p:nvPr/>
        </p:nvSpPr>
        <p:spPr>
          <a:xfrm>
            <a:off x="6481180" y="1971593"/>
            <a:ext cx="5598710" cy="2672830"/>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200" dirty="0">
                <a:solidFill>
                  <a:srgbClr val="FFFFFF"/>
                </a:solidFill>
              </a:rPr>
              <a:t>Warm-up (think-pair-share): </a:t>
            </a:r>
          </a:p>
          <a:p>
            <a:pPr algn="ctr"/>
            <a:endParaRPr lang="en-US" sz="2200" dirty="0">
              <a:solidFill>
                <a:srgbClr val="FFFFFF"/>
              </a:solidFill>
            </a:endParaRPr>
          </a:p>
          <a:p>
            <a:pPr algn="ctr"/>
            <a:r>
              <a:rPr lang="en-US" sz="6000" dirty="0">
                <a:solidFill>
                  <a:srgbClr val="FFFFFF"/>
                </a:solidFill>
              </a:rPr>
              <a:t>What happens </a:t>
            </a:r>
          </a:p>
          <a:p>
            <a:pPr algn="ctr"/>
            <a:r>
              <a:rPr lang="en-US" sz="6000" dirty="0">
                <a:solidFill>
                  <a:srgbClr val="FFFFFF"/>
                </a:solidFill>
              </a:rPr>
              <a:t>during a trial?</a:t>
            </a:r>
          </a:p>
          <a:p>
            <a:pPr algn="ctr"/>
            <a:endParaRPr lang="en-US" sz="6000" dirty="0">
              <a:solidFill>
                <a:srgbClr val="FFFFFF"/>
              </a:solidFill>
            </a:endParaRPr>
          </a:p>
          <a:p>
            <a:pPr algn="ctr"/>
            <a:r>
              <a:rPr lang="en-US" sz="6000" dirty="0">
                <a:solidFill>
                  <a:srgbClr val="FFFFFF"/>
                </a:solidFill>
              </a:rPr>
              <a:t>Who are the main players?</a:t>
            </a:r>
          </a:p>
        </p:txBody>
      </p:sp>
    </p:spTree>
    <p:extLst>
      <p:ext uri="{BB962C8B-B14F-4D97-AF65-F5344CB8AC3E}">
        <p14:creationId xmlns:p14="http://schemas.microsoft.com/office/powerpoint/2010/main" val="1804654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oy&#10;&#10;Description automatically generated">
            <a:extLst>
              <a:ext uri="{FF2B5EF4-FFF2-40B4-BE49-F238E27FC236}">
                <a16:creationId xmlns:a16="http://schemas.microsoft.com/office/drawing/2014/main" id="{81752699-487C-4C26-A1B0-545F53B6A685}"/>
              </a:ext>
            </a:extLst>
          </p:cNvPr>
          <p:cNvPicPr>
            <a:picLocks noChangeAspect="1"/>
          </p:cNvPicPr>
          <p:nvPr/>
        </p:nvPicPr>
        <p:blipFill rotWithShape="1">
          <a:blip r:embed="rId2">
            <a:extLst>
              <a:ext uri="{28A0092B-C50C-407E-A947-70E740481C1C}">
                <a14:useLocalDpi xmlns:a14="http://schemas.microsoft.com/office/drawing/2010/main" val="0"/>
              </a:ext>
            </a:extLst>
          </a:blip>
          <a:srcRect t="28079" r="9089" b="-2"/>
          <a:stretch/>
        </p:blipFill>
        <p:spPr>
          <a:xfrm>
            <a:off x="8322215" y="-38090"/>
            <a:ext cx="3869783" cy="3061533"/>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9160FF-9A20-4196-83BE-63D2D5E8B98B}"/>
              </a:ext>
            </a:extLst>
          </p:cNvPr>
          <p:cNvSpPr>
            <a:spLocks noGrp="1"/>
          </p:cNvSpPr>
          <p:nvPr>
            <p:ph type="title"/>
          </p:nvPr>
        </p:nvSpPr>
        <p:spPr>
          <a:xfrm>
            <a:off x="424814" y="1298053"/>
            <a:ext cx="3869783" cy="1181606"/>
          </a:xfrm>
        </p:spPr>
        <p:txBody>
          <a:bodyPr vert="horz" lIns="91440" tIns="45720" rIns="91440" bIns="45720" rtlCol="0" anchor="b">
            <a:normAutofit/>
          </a:bodyPr>
          <a:lstStyle/>
          <a:p>
            <a:r>
              <a:rPr lang="en-US" sz="3200" b="1" dirty="0"/>
              <a:t>Knowledge questions</a:t>
            </a:r>
            <a:br>
              <a:rPr lang="en-US" sz="900" dirty="0"/>
            </a:br>
            <a:br>
              <a:rPr lang="en-US" sz="900" dirty="0"/>
            </a:br>
            <a:endParaRPr lang="en-US" sz="1400" dirty="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81E3638-5387-4994-A032-D80576E6430E}"/>
              </a:ext>
            </a:extLst>
          </p:cNvPr>
          <p:cNvSpPr/>
          <p:nvPr/>
        </p:nvSpPr>
        <p:spPr>
          <a:xfrm>
            <a:off x="424814" y="2895910"/>
            <a:ext cx="11378267" cy="3652282"/>
          </a:xfrm>
          <a:prstGeom prst="rect">
            <a:avLst/>
          </a:prstGeom>
          <a:solidFill>
            <a:schemeClr val="accent1">
              <a:lumMod val="20000"/>
              <a:lumOff val="80000"/>
            </a:schemeClr>
          </a:solidFill>
        </p:spPr>
        <p:txBody>
          <a:bodyPr wrap="square">
            <a:spAutoFit/>
          </a:bodyPr>
          <a:lstStyle/>
          <a:p>
            <a:r>
              <a:rPr lang="en-US" sz="2800" dirty="0"/>
              <a:t>a. What tools are available to us as knowers to help us evaluate claims?</a:t>
            </a:r>
            <a:endParaRPr lang="en-GB" sz="2800" dirty="0"/>
          </a:p>
          <a:p>
            <a:r>
              <a:rPr lang="en-US" sz="2800" dirty="0"/>
              <a:t>b. Do knowers have a moral duty to examine their own filters?</a:t>
            </a:r>
            <a:endParaRPr lang="en-GB" sz="2800" dirty="0"/>
          </a:p>
          <a:p>
            <a:r>
              <a:rPr lang="en-US" sz="2800" dirty="0"/>
              <a:t>c. What personal traits (such as taking seriously the knowledge of others) do we need to be ethical knowers?</a:t>
            </a:r>
            <a:endParaRPr lang="en-GB" sz="2800" dirty="0"/>
          </a:p>
          <a:p>
            <a:r>
              <a:rPr lang="en-US" sz="2800" dirty="0"/>
              <a:t>d. Is it inevitable that our personal perspectives will play a part in the judgements we make?</a:t>
            </a:r>
            <a:endParaRPr lang="en-GB" sz="2800" dirty="0"/>
          </a:p>
          <a:p>
            <a:r>
              <a:rPr lang="en-US" sz="2800" dirty="0"/>
              <a:t>e. What shapes my perspective as a knower?</a:t>
            </a:r>
            <a:endParaRPr lang="en-GB" sz="2800" dirty="0"/>
          </a:p>
          <a:p>
            <a:pPr lvl="0">
              <a:spcBef>
                <a:spcPts val="400"/>
              </a:spcBef>
              <a:spcAft>
                <a:spcPts val="400"/>
              </a:spcAft>
            </a:pPr>
            <a:endParaRPr lang="en-US" sz="3200" kern="105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76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B4586C-016E-402B-94E4-612171B8895F}"/>
              </a:ext>
            </a:extLst>
          </p:cNvPr>
          <p:cNvSpPr>
            <a:spLocks noGrp="1"/>
          </p:cNvSpPr>
          <p:nvPr>
            <p:ph type="title"/>
          </p:nvPr>
        </p:nvSpPr>
        <p:spPr>
          <a:xfrm>
            <a:off x="480860" y="857251"/>
            <a:ext cx="5393628" cy="3098061"/>
          </a:xfrm>
        </p:spPr>
        <p:txBody>
          <a:bodyPr vert="horz" lIns="91440" tIns="45720" rIns="91440" bIns="45720" rtlCol="0" anchor="b">
            <a:normAutofit/>
          </a:bodyPr>
          <a:lstStyle/>
          <a:p>
            <a:r>
              <a:rPr lang="en-US" sz="4800" kern="1200" dirty="0">
                <a:solidFill>
                  <a:srgbClr val="FFFFFF"/>
                </a:solidFill>
                <a:latin typeface="+mj-lt"/>
                <a:ea typeface="+mj-ea"/>
                <a:cs typeface="+mj-cs"/>
              </a:rPr>
              <a:t>Explanatory video 1</a:t>
            </a: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D47A41B-11DB-46B5-AC90-21BB2441A135}"/>
              </a:ext>
            </a:extLst>
          </p:cNvPr>
          <p:cNvSpPr txBox="1"/>
          <p:nvPr/>
        </p:nvSpPr>
        <p:spPr>
          <a:xfrm>
            <a:off x="133855" y="6203896"/>
            <a:ext cx="8943470" cy="646331"/>
          </a:xfrm>
          <a:prstGeom prst="rect">
            <a:avLst/>
          </a:prstGeom>
          <a:noFill/>
        </p:spPr>
        <p:txBody>
          <a:bodyPr wrap="square" rtlCol="0">
            <a:spAutoFit/>
          </a:bodyPr>
          <a:lstStyle/>
          <a:p>
            <a:r>
              <a:rPr lang="fr-FR" dirty="0" err="1"/>
              <a:t>Video</a:t>
            </a:r>
            <a:r>
              <a:rPr lang="fr-FR" dirty="0"/>
              <a:t> </a:t>
            </a:r>
            <a:r>
              <a:rPr lang="fr-FR" dirty="0" err="1"/>
              <a:t>from</a:t>
            </a:r>
            <a:r>
              <a:rPr lang="fr-FR" dirty="0"/>
              <a:t> youtube.com:</a:t>
            </a:r>
            <a:r>
              <a:rPr lang="en-US" u="sng" kern="1050" dirty="0">
                <a:solidFill>
                  <a:srgbClr val="215D4B"/>
                </a:solidFill>
                <a:latin typeface="Calibri" panose="020F0502020204030204" pitchFamily="34" charset="0"/>
                <a:ea typeface="Times New Roman" panose="02020603050405020304" pitchFamily="18" charset="0"/>
                <a:cs typeface="Times New Roman" panose="02020603050405020304" pitchFamily="18" charset="0"/>
                <a:hlinkClick r:id="rId3"/>
              </a:rPr>
              <a:t>https://www.youtube.com/watch?v=grnUvCNAfGA&amp;t=15s</a:t>
            </a: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pic>
        <p:nvPicPr>
          <p:cNvPr id="6" name="Online Media 5" title="Knowledge Seminar - Jury Service Overview">
            <a:hlinkClick r:id="" action="ppaction://media"/>
            <a:extLst>
              <a:ext uri="{FF2B5EF4-FFF2-40B4-BE49-F238E27FC236}">
                <a16:creationId xmlns:a16="http://schemas.microsoft.com/office/drawing/2014/main" id="{E70BB31B-F487-43A4-A9F8-3CEBB89E9F40}"/>
              </a:ext>
            </a:extLst>
          </p:cNvPr>
          <p:cNvPicPr>
            <a:picLocks noRot="1" noChangeAspect="1"/>
          </p:cNvPicPr>
          <p:nvPr>
            <a:videoFile r:link="rId1"/>
          </p:nvPr>
        </p:nvPicPr>
        <p:blipFill>
          <a:blip r:embed="rId4"/>
          <a:stretch>
            <a:fillRect/>
          </a:stretch>
        </p:blipFill>
        <p:spPr>
          <a:xfrm>
            <a:off x="6096000" y="1876425"/>
            <a:ext cx="5248584" cy="2965450"/>
          </a:xfrm>
          <a:prstGeom prst="rect">
            <a:avLst/>
          </a:prstGeom>
        </p:spPr>
      </p:pic>
    </p:spTree>
    <p:extLst>
      <p:ext uri="{BB962C8B-B14F-4D97-AF65-F5344CB8AC3E}">
        <p14:creationId xmlns:p14="http://schemas.microsoft.com/office/powerpoint/2010/main" val="381478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B4586C-016E-402B-94E4-612171B8895F}"/>
              </a:ext>
            </a:extLst>
          </p:cNvPr>
          <p:cNvSpPr>
            <a:spLocks noGrp="1"/>
          </p:cNvSpPr>
          <p:nvPr>
            <p:ph type="title"/>
          </p:nvPr>
        </p:nvSpPr>
        <p:spPr>
          <a:xfrm>
            <a:off x="800100" y="857251"/>
            <a:ext cx="5074388" cy="3098061"/>
          </a:xfrm>
        </p:spPr>
        <p:txBody>
          <a:bodyPr vert="horz" lIns="91440" tIns="45720" rIns="91440" bIns="45720" rtlCol="0" anchor="b">
            <a:normAutofit/>
          </a:bodyPr>
          <a:lstStyle/>
          <a:p>
            <a:r>
              <a:rPr lang="en-US" sz="4800" dirty="0">
                <a:solidFill>
                  <a:srgbClr val="FFFFFF"/>
                </a:solidFill>
              </a:rPr>
              <a:t>Explanatory video 2</a:t>
            </a:r>
            <a:r>
              <a:rPr lang="en-US" sz="4800" kern="1200" dirty="0">
                <a:solidFill>
                  <a:srgbClr val="FFFFFF"/>
                </a:solidFill>
                <a:latin typeface="+mj-lt"/>
                <a:ea typeface="+mj-ea"/>
                <a:cs typeface="+mj-cs"/>
              </a:rPr>
              <a:t> </a:t>
            </a: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D47A41B-11DB-46B5-AC90-21BB2441A135}"/>
              </a:ext>
            </a:extLst>
          </p:cNvPr>
          <p:cNvSpPr txBox="1"/>
          <p:nvPr/>
        </p:nvSpPr>
        <p:spPr>
          <a:xfrm>
            <a:off x="133855" y="6305550"/>
            <a:ext cx="7661934" cy="646331"/>
          </a:xfrm>
          <a:prstGeom prst="rect">
            <a:avLst/>
          </a:prstGeom>
          <a:noFill/>
        </p:spPr>
        <p:txBody>
          <a:bodyPr wrap="square" rtlCol="0">
            <a:spAutoFit/>
          </a:bodyPr>
          <a:lstStyle/>
          <a:p>
            <a:r>
              <a:rPr lang="fr-FR" dirty="0" err="1"/>
              <a:t>Video</a:t>
            </a:r>
            <a:r>
              <a:rPr lang="fr-FR" dirty="0"/>
              <a:t> </a:t>
            </a:r>
            <a:r>
              <a:rPr lang="fr-FR" dirty="0" err="1"/>
              <a:t>from</a:t>
            </a:r>
            <a:r>
              <a:rPr lang="fr-FR" dirty="0"/>
              <a:t> youtube.com: </a:t>
            </a:r>
            <a:r>
              <a:rPr lang="en-US" u="sng" kern="1050" dirty="0">
                <a:solidFill>
                  <a:srgbClr val="215D4B"/>
                </a:solidFill>
                <a:latin typeface="Calibri" panose="020F0502020204030204" pitchFamily="34" charset="0"/>
                <a:ea typeface="Times New Roman" panose="02020603050405020304" pitchFamily="18" charset="0"/>
                <a:cs typeface="Times New Roman" panose="02020603050405020304" pitchFamily="18" charset="0"/>
                <a:hlinkClick r:id="rId3"/>
              </a:rPr>
              <a:t>www.youtube.com/watch?v=lME3xXa8y-c</a:t>
            </a: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pic>
        <p:nvPicPr>
          <p:cNvPr id="6" name="Online Media 5" title="How a Trial Works">
            <a:hlinkClick r:id="" action="ppaction://media"/>
            <a:extLst>
              <a:ext uri="{FF2B5EF4-FFF2-40B4-BE49-F238E27FC236}">
                <a16:creationId xmlns:a16="http://schemas.microsoft.com/office/drawing/2014/main" id="{7E02721E-330C-41CE-915B-676BFDF92750}"/>
              </a:ext>
            </a:extLst>
          </p:cNvPr>
          <p:cNvPicPr>
            <a:picLocks noRot="1" noChangeAspect="1"/>
          </p:cNvPicPr>
          <p:nvPr>
            <a:videoFile r:link="rId1"/>
          </p:nvPr>
        </p:nvPicPr>
        <p:blipFill>
          <a:blip r:embed="rId4"/>
          <a:stretch>
            <a:fillRect/>
          </a:stretch>
        </p:blipFill>
        <p:spPr>
          <a:xfrm>
            <a:off x="6266770" y="2015423"/>
            <a:ext cx="5003800" cy="2827147"/>
          </a:xfrm>
          <a:prstGeom prst="rect">
            <a:avLst/>
          </a:prstGeom>
        </p:spPr>
      </p:pic>
    </p:spTree>
    <p:extLst>
      <p:ext uri="{BB962C8B-B14F-4D97-AF65-F5344CB8AC3E}">
        <p14:creationId xmlns:p14="http://schemas.microsoft.com/office/powerpoint/2010/main" val="83784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023E25-021E-42EB-90C2-549BD8AA615B}"/>
              </a:ext>
            </a:extLst>
          </p:cNvPr>
          <p:cNvSpPr>
            <a:spLocks noGrp="1"/>
          </p:cNvSpPr>
          <p:nvPr>
            <p:ph type="title"/>
          </p:nvPr>
        </p:nvSpPr>
        <p:spPr>
          <a:xfrm>
            <a:off x="1021876" y="3078571"/>
            <a:ext cx="4747280" cy="3098061"/>
          </a:xfrm>
        </p:spPr>
        <p:txBody>
          <a:bodyPr vert="horz" lIns="91440" tIns="45720" rIns="91440" bIns="45720" rtlCol="0" anchor="b">
            <a:normAutofit fontScale="90000"/>
          </a:bodyPr>
          <a:lstStyle/>
          <a:p>
            <a:r>
              <a:rPr lang="en-US" sz="3400" b="1" u="sng" dirty="0">
                <a:solidFill>
                  <a:srgbClr val="FFFFFF"/>
                </a:solidFill>
              </a:rPr>
              <a:t>Find your matching card:</a:t>
            </a:r>
            <a:br>
              <a:rPr lang="en-US" sz="3400" b="1" u="sng" dirty="0">
                <a:solidFill>
                  <a:srgbClr val="FFFFFF"/>
                </a:solidFill>
              </a:rPr>
            </a:br>
            <a:br>
              <a:rPr lang="en-US" sz="3400" dirty="0">
                <a:solidFill>
                  <a:srgbClr val="FFFFFF"/>
                </a:solidFill>
              </a:rPr>
            </a:br>
            <a:r>
              <a:rPr lang="en-US" sz="3100" dirty="0">
                <a:solidFill>
                  <a:srgbClr val="FFFFFF"/>
                </a:solidFill>
              </a:rPr>
              <a:t>You will get a card with either a definition, or a term related to roles in a trial.</a:t>
            </a:r>
            <a:br>
              <a:rPr lang="en-US" sz="3100" dirty="0">
                <a:solidFill>
                  <a:srgbClr val="FFFFFF"/>
                </a:solidFill>
              </a:rPr>
            </a:br>
            <a:br>
              <a:rPr lang="en-US" sz="3100" dirty="0">
                <a:solidFill>
                  <a:srgbClr val="FFFFFF"/>
                </a:solidFill>
              </a:rPr>
            </a:br>
            <a:r>
              <a:rPr lang="en-US" sz="3100" dirty="0">
                <a:solidFill>
                  <a:srgbClr val="FFFFFF"/>
                </a:solidFill>
              </a:rPr>
              <a:t>Walk around the classroom and find your matching definition.</a:t>
            </a:r>
            <a:br>
              <a:rPr lang="en-US" sz="3100" dirty="0">
                <a:solidFill>
                  <a:srgbClr val="FFFFFF"/>
                </a:solidFill>
              </a:rPr>
            </a:br>
            <a:br>
              <a:rPr lang="en-US" sz="3400" kern="1200" dirty="0">
                <a:solidFill>
                  <a:srgbClr val="FFFFFF"/>
                </a:solidFill>
                <a:latin typeface="+mj-lt"/>
                <a:ea typeface="+mj-ea"/>
                <a:cs typeface="+mj-cs"/>
              </a:rPr>
            </a:br>
            <a:endParaRPr lang="en-US" sz="3400" kern="1200" dirty="0">
              <a:solidFill>
                <a:srgbClr val="FFFFFF"/>
              </a:solidFill>
              <a:latin typeface="+mj-lt"/>
              <a:ea typeface="+mj-ea"/>
              <a:cs typeface="+mj-cs"/>
            </a:endParaRPr>
          </a:p>
        </p:txBody>
      </p:sp>
      <p:sp>
        <p:nvSpPr>
          <p:cNvPr id="17" name="Rectangle 1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Chat">
            <a:extLst>
              <a:ext uri="{FF2B5EF4-FFF2-40B4-BE49-F238E27FC236}">
                <a16:creationId xmlns:a16="http://schemas.microsoft.com/office/drawing/2014/main" id="{7D88EFB5-9074-4A6A-9E90-E56E783074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61874" y="2108877"/>
            <a:ext cx="2654533" cy="2654533"/>
          </a:xfrm>
          <a:prstGeom prst="rect">
            <a:avLst/>
          </a:prstGeom>
        </p:spPr>
      </p:pic>
    </p:spTree>
    <p:extLst>
      <p:ext uri="{BB962C8B-B14F-4D97-AF65-F5344CB8AC3E}">
        <p14:creationId xmlns:p14="http://schemas.microsoft.com/office/powerpoint/2010/main" val="206820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94CD1AF-F37D-4328-9DDD-CDD5BAAB8AFA}"/>
              </a:ext>
            </a:extLst>
          </p:cNvPr>
          <p:cNvPicPr>
            <a:picLocks noChangeAspect="1"/>
          </p:cNvPicPr>
          <p:nvPr/>
        </p:nvPicPr>
        <p:blipFill>
          <a:blip r:embed="rId3"/>
          <a:stretch>
            <a:fillRect/>
          </a:stretch>
        </p:blipFill>
        <p:spPr>
          <a:xfrm rot="16200000">
            <a:off x="2790169" y="-1033406"/>
            <a:ext cx="6550701" cy="8879840"/>
          </a:xfrm>
          <a:prstGeom prst="rect">
            <a:avLst/>
          </a:prstGeom>
        </p:spPr>
      </p:pic>
    </p:spTree>
    <p:extLst>
      <p:ext uri="{BB962C8B-B14F-4D97-AF65-F5344CB8AC3E}">
        <p14:creationId xmlns:p14="http://schemas.microsoft.com/office/powerpoint/2010/main" val="308378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DC2E174-507E-4496-B405-1C08FB602BEE}"/>
              </a:ext>
            </a:extLst>
          </p:cNvPr>
          <p:cNvPicPr>
            <a:picLocks noChangeAspect="1"/>
          </p:cNvPicPr>
          <p:nvPr/>
        </p:nvPicPr>
        <p:blipFill>
          <a:blip r:embed="rId3"/>
          <a:stretch>
            <a:fillRect/>
          </a:stretch>
        </p:blipFill>
        <p:spPr>
          <a:xfrm rot="16200000">
            <a:off x="2712904" y="-983977"/>
            <a:ext cx="6796673" cy="8849359"/>
          </a:xfrm>
          <a:prstGeom prst="rect">
            <a:avLst/>
          </a:prstGeom>
        </p:spPr>
      </p:pic>
    </p:spTree>
    <p:extLst>
      <p:ext uri="{BB962C8B-B14F-4D97-AF65-F5344CB8AC3E}">
        <p14:creationId xmlns:p14="http://schemas.microsoft.com/office/powerpoint/2010/main" val="225833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CC6552-AA5F-4851-ADFC-C8913B370139}"/>
              </a:ext>
            </a:extLst>
          </p:cNvPr>
          <p:cNvSpPr/>
          <p:nvPr/>
        </p:nvSpPr>
        <p:spPr>
          <a:xfrm>
            <a:off x="534258" y="884713"/>
            <a:ext cx="10911154" cy="5088573"/>
          </a:xfrm>
          <a:prstGeom prst="rect">
            <a:avLst/>
          </a:prstGeom>
          <a:solidFill>
            <a:schemeClr val="accent2">
              <a:lumMod val="20000"/>
              <a:lumOff val="80000"/>
            </a:schemeClr>
          </a:solidFill>
        </p:spPr>
        <p:txBody>
          <a:bodyPr wrap="square">
            <a:spAutoFit/>
          </a:bodyPr>
          <a:lstStyle/>
          <a:p>
            <a:pPr>
              <a:spcBef>
                <a:spcPts val="400"/>
              </a:spcBef>
              <a:spcAft>
                <a:spcPts val="400"/>
              </a:spcAft>
            </a:pPr>
            <a:r>
              <a:rPr lang="en-US" sz="2000" b="1" kern="1050" dirty="0">
                <a:latin typeface="Calibri" panose="020F0502020204030204" pitchFamily="34" charset="0"/>
                <a:ea typeface="Times New Roman" panose="02020603050405020304" pitchFamily="18" charset="0"/>
                <a:cs typeface="Calibri" panose="020F0502020204030204" pitchFamily="34" charset="0"/>
              </a:rPr>
              <a:t>Answers</a:t>
            </a:r>
            <a:r>
              <a:rPr lang="en-US" kern="1050" dirty="0">
                <a:latin typeface="Calibri" panose="020F0502020204030204" pitchFamily="34" charset="0"/>
                <a:ea typeface="Times New Roman" panose="02020603050405020304" pitchFamily="18" charset="0"/>
                <a:cs typeface="Calibri" panose="020F0502020204030204" pitchFamily="34" charset="0"/>
              </a:rPr>
              <a:t>: </a:t>
            </a:r>
          </a:p>
          <a:p>
            <a:pPr>
              <a:spcBef>
                <a:spcPts val="400"/>
              </a:spcBef>
              <a:spcAft>
                <a:spcPts val="400"/>
              </a:spcAft>
            </a:pPr>
            <a:r>
              <a:rPr lang="en-US" sz="2400" kern="1050" dirty="0">
                <a:latin typeface="Calibri" panose="020F0502020204030204" pitchFamily="34" charset="0"/>
                <a:ea typeface="Times New Roman" panose="02020603050405020304" pitchFamily="18" charset="0"/>
                <a:cs typeface="Calibri" panose="020F0502020204030204" pitchFamily="34" charset="0"/>
              </a:rPr>
              <a:t>Court clerk: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helps</a:t>
            </a:r>
            <a:r>
              <a:rPr lang="en-US" sz="2400" kern="1050" spc="6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with</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administration</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of</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court.</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Prosecution</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barrister: Has</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to</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prove</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that</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defendant</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is</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guilty.</a:t>
            </a:r>
          </a:p>
          <a:p>
            <a:pPr>
              <a:spcBef>
                <a:spcPts val="400"/>
              </a:spcBef>
              <a:spcAft>
                <a:spcPts val="400"/>
              </a:spcAft>
            </a:pPr>
            <a:r>
              <a:rPr lang="en-US" sz="2400" kern="1050" dirty="0" err="1">
                <a:solidFill>
                  <a:srgbClr val="231F20"/>
                </a:solidFill>
                <a:latin typeface="Calibri" panose="020F0502020204030204" pitchFamily="34" charset="0"/>
                <a:ea typeface="Times New Roman" panose="02020603050405020304" pitchFamily="18" charset="0"/>
                <a:cs typeface="Calibri" panose="020F0502020204030204" pitchFamily="34" charset="0"/>
              </a:rPr>
              <a:t>Defence</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barrister: Tries to</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put doubt</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in the</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jury’s minds</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of</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 defendant’s</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guilt.</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Judge: Makes</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decisions</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about</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law</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and</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manages</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trial.</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Witness: Gives evidence to the court.</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Court</a:t>
            </a:r>
            <a:r>
              <a:rPr lang="en-US" sz="2400" kern="1050" spc="-1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artist: Produces</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drawing</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of</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proceedings.</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Usher: Makes</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sure</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case</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runs</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smoothly</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and</a:t>
            </a:r>
            <a:r>
              <a:rPr lang="en-US" sz="2400" kern="1050" spc="1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swears</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in</a:t>
            </a:r>
            <a:r>
              <a:rPr lang="en-US" sz="2400" kern="1050" spc="5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witnesses.</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Jury: Decides</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verdict</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of</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case</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based</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on</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evidence</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heard.</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Court</a:t>
            </a:r>
            <a:r>
              <a:rPr lang="en-US" sz="2400" kern="1050" spc="2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reporter: Writes</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report</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on</a:t>
            </a:r>
            <a:r>
              <a:rPr lang="en-US" sz="2400" kern="1050" spc="-30"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the</a:t>
            </a:r>
            <a:r>
              <a:rPr lang="en-US" sz="2400" kern="1050" spc="-2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case.</a:t>
            </a:r>
          </a:p>
          <a:p>
            <a:pPr>
              <a:spcBef>
                <a:spcPts val="400"/>
              </a:spcBef>
              <a:spcAft>
                <a:spcPts val="400"/>
              </a:spcAft>
            </a:pP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Defendant: The person accused of</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a crime in a</a:t>
            </a:r>
            <a:r>
              <a:rPr lang="en-US" sz="2400" kern="1050" spc="5" dirty="0">
                <a:solidFill>
                  <a:srgbClr val="231F20"/>
                </a:solidFill>
                <a:latin typeface="Calibri" panose="020F0502020204030204" pitchFamily="34" charset="0"/>
                <a:ea typeface="Times New Roman" panose="02020603050405020304" pitchFamily="18" charset="0"/>
                <a:cs typeface="Calibri" panose="020F0502020204030204" pitchFamily="34" charset="0"/>
              </a:rPr>
              <a:t> </a:t>
            </a:r>
            <a:r>
              <a:rPr lang="en-US" sz="2400" kern="1050" dirty="0">
                <a:solidFill>
                  <a:srgbClr val="231F20"/>
                </a:solidFill>
                <a:latin typeface="Calibri" panose="020F0502020204030204" pitchFamily="34" charset="0"/>
                <a:ea typeface="Times New Roman" panose="02020603050405020304" pitchFamily="18" charset="0"/>
                <a:cs typeface="Calibri" panose="020F0502020204030204" pitchFamily="34" charset="0"/>
              </a:rPr>
              <a:t>court of law.</a:t>
            </a:r>
            <a:endParaRPr lang="en-GB" sz="2400" kern="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38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1583"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9419"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2614AE-4BE1-4FFA-9734-535131EA2FD8}"/>
              </a:ext>
            </a:extLst>
          </p:cNvPr>
          <p:cNvSpPr>
            <a:spLocks noGrp="1"/>
          </p:cNvSpPr>
          <p:nvPr>
            <p:ph type="title"/>
          </p:nvPr>
        </p:nvSpPr>
        <p:spPr>
          <a:xfrm>
            <a:off x="497450" y="2682849"/>
            <a:ext cx="4467792" cy="2672830"/>
          </a:xfrm>
        </p:spPr>
        <p:txBody>
          <a:bodyPr vert="horz" lIns="91440" tIns="45720" rIns="91440" bIns="45720" rtlCol="0" anchor="b">
            <a:normAutofit/>
          </a:bodyPr>
          <a:lstStyle/>
          <a:p>
            <a:pPr algn="ctr"/>
            <a:r>
              <a:rPr lang="en-US" sz="6000" kern="1200" dirty="0">
                <a:solidFill>
                  <a:srgbClr val="FFFFFF"/>
                </a:solidFill>
                <a:latin typeface="+mj-lt"/>
                <a:ea typeface="+mj-ea"/>
                <a:cs typeface="+mj-cs"/>
              </a:rPr>
              <a:t>Preparing for the trial.</a:t>
            </a:r>
            <a:br>
              <a:rPr lang="en-US" sz="6000" kern="1200" dirty="0">
                <a:solidFill>
                  <a:srgbClr val="FFFFFF"/>
                </a:solidFill>
                <a:latin typeface="+mj-lt"/>
                <a:ea typeface="+mj-ea"/>
                <a:cs typeface="+mj-cs"/>
              </a:rPr>
            </a:br>
            <a:endParaRPr lang="en-US" sz="6000" kern="1200" dirty="0">
              <a:solidFill>
                <a:srgbClr val="FFFFFF"/>
              </a:solidFill>
              <a:latin typeface="+mj-lt"/>
              <a:ea typeface="+mj-ea"/>
              <a:cs typeface="+mj-cs"/>
            </a:endParaRPr>
          </a:p>
        </p:txBody>
      </p:sp>
      <p:pic>
        <p:nvPicPr>
          <p:cNvPr id="4" name="Graphic 3" descr="Lightbulb and pencil">
            <a:extLst>
              <a:ext uri="{FF2B5EF4-FFF2-40B4-BE49-F238E27FC236}">
                <a16:creationId xmlns:a16="http://schemas.microsoft.com/office/drawing/2014/main" id="{FF51E67D-9528-4CDF-AF48-A740CA23C4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23623"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5" name="Rectangle 4">
            <a:extLst>
              <a:ext uri="{FF2B5EF4-FFF2-40B4-BE49-F238E27FC236}">
                <a16:creationId xmlns:a16="http://schemas.microsoft.com/office/drawing/2014/main" id="{1A0EEC11-EA06-4C0F-97E0-5A074992ED17}"/>
              </a:ext>
            </a:extLst>
          </p:cNvPr>
          <p:cNvSpPr/>
          <p:nvPr/>
        </p:nvSpPr>
        <p:spPr>
          <a:xfrm>
            <a:off x="0" y="5483202"/>
            <a:ext cx="6759215" cy="1815882"/>
          </a:xfrm>
          <a:prstGeom prst="rect">
            <a:avLst/>
          </a:prstGeom>
        </p:spPr>
        <p:txBody>
          <a:bodyPr wrap="square">
            <a:spAutoFit/>
          </a:bodyPr>
          <a:lstStyle/>
          <a:p>
            <a:r>
              <a:rPr lang="en-US" sz="2800" kern="1050" spc="25"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You will get your role in the trial.</a:t>
            </a:r>
          </a:p>
          <a:p>
            <a:r>
              <a:rPr lang="en-US" sz="2800" kern="1050" spc="25"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Prepare for this role (in pairs/small groups)</a:t>
            </a:r>
          </a:p>
          <a:p>
            <a:r>
              <a:rPr lang="en-US" sz="2800" kern="1050" spc="25"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Read the case to do so.</a:t>
            </a:r>
            <a:endParaRPr lang="en-GB" sz="2400" kern="0" spc="25" dirty="0">
              <a:solidFill>
                <a:schemeClr val="accent4">
                  <a:lumMod val="20000"/>
                  <a:lumOff val="80000"/>
                </a:schemeClr>
              </a:solidFill>
              <a:latin typeface="Calibri" panose="020F0502020204030204" pitchFamily="34" charset="0"/>
              <a:ea typeface="Times New Roman" panose="02020603050405020304" pitchFamily="18" charset="0"/>
              <a:cs typeface="Calibri" panose="020F0502020204030204" pitchFamily="34" charset="0"/>
            </a:endParaRPr>
          </a:p>
          <a:p>
            <a:endParaRPr lang="fr-FR" sz="2800" dirty="0">
              <a:solidFill>
                <a:schemeClr val="accent4">
                  <a:lumMod val="20000"/>
                  <a:lumOff val="80000"/>
                </a:schemeClr>
              </a:solidFill>
            </a:endParaRPr>
          </a:p>
        </p:txBody>
      </p:sp>
      <p:sp>
        <p:nvSpPr>
          <p:cNvPr id="3" name="Rectangle 2">
            <a:extLst>
              <a:ext uri="{FF2B5EF4-FFF2-40B4-BE49-F238E27FC236}">
                <a16:creationId xmlns:a16="http://schemas.microsoft.com/office/drawing/2014/main" id="{71A19186-5EC3-497C-91C8-F4324F7A5158}"/>
              </a:ext>
            </a:extLst>
          </p:cNvPr>
          <p:cNvSpPr/>
          <p:nvPr/>
        </p:nvSpPr>
        <p:spPr>
          <a:xfrm>
            <a:off x="322855" y="4175151"/>
            <a:ext cx="4878995" cy="748923"/>
          </a:xfrm>
          <a:prstGeom prst="rect">
            <a:avLst/>
          </a:prstGeom>
        </p:spPr>
        <p:txBody>
          <a:bodyPr wrap="square">
            <a:spAutoFit/>
          </a:bodyPr>
          <a:lstStyle/>
          <a:p>
            <a:pPr lvl="0">
              <a:spcAft>
                <a:spcPts val="400"/>
              </a:spcAft>
            </a:pP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400"/>
              </a:spcAft>
            </a:pPr>
            <a:r>
              <a:rPr lang="en-US" kern="1050" dirty="0">
                <a:latin typeface="Calibri" panose="020F0502020204030204" pitchFamily="34" charset="0"/>
                <a:ea typeface="Times New Roman" panose="02020603050405020304" pitchFamily="18" charset="0"/>
                <a:cs typeface="Times New Roman" panose="02020603050405020304" pitchFamily="18" charset="0"/>
              </a:rPr>
              <a:t> </a:t>
            </a: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941959"/>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2040</Words>
  <Application>Microsoft Office PowerPoint</Application>
  <PresentationFormat>Widescreen</PresentationFormat>
  <Paragraphs>126</Paragraphs>
  <Slides>20</Slides>
  <Notes>13</Notes>
  <HiddenSlides>9</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Preparing for a mini mock trial</vt:lpstr>
      <vt:lpstr>  </vt:lpstr>
      <vt:lpstr>Explanatory video 1</vt:lpstr>
      <vt:lpstr>Explanatory video 2 </vt:lpstr>
      <vt:lpstr>Find your matching card:  You will get a card with either a definition, or a term related to roles in a trial.  Walk around the classroom and find your matching definition.  </vt:lpstr>
      <vt:lpstr>PowerPoint Presentation</vt:lpstr>
      <vt:lpstr>PowerPoint Presentation</vt:lpstr>
      <vt:lpstr>PowerPoint Presentation</vt:lpstr>
      <vt:lpstr>Preparing for the trial. </vt:lpstr>
      <vt:lpstr> How to prepare for your role? (15 mins) </vt:lpstr>
      <vt:lpstr>The case: The State versus Bart</vt:lpstr>
      <vt:lpstr>  Notes on the following slides:  The next slides will be hidden. Do not show them to the class as a whole. Instead, print the slides or the linked student handouts (see lesson plan/instructions in the notes) and give the handouts to the respective students. Each slide/handout represents one or more pieces of the puzzle, that makes up the court trial.   -The students will use the information of these slides to prepare for the trial.  -Witnesses need to prepare how to respond to questions asked by the lawyers.   -The lawyers need to prepare questions to ask the witnesses and the defendant. They also need to prepare a short opening and closing speech.  -The jurors will complete a biography  -The press team can help out lawyers and witnesses in preparation for the case.   </vt:lpstr>
      <vt:lpstr>Jury selection: respond to questions and complete juror form.</vt:lpstr>
      <vt:lpstr>PowerPoint Presentation</vt:lpstr>
      <vt:lpstr>Prosecutor witness statements</vt:lpstr>
      <vt:lpstr>Prosecutor witness statements</vt:lpstr>
      <vt:lpstr>Defence witness statements</vt:lpstr>
      <vt:lpstr>Defence witness statements</vt:lpstr>
      <vt:lpstr>Going back to TOK:  “Our role as a knower”. Plenary discussion of  knowledge questions.  </vt:lpstr>
      <vt:lpstr>Knowledge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 politics?</dc:title>
  <dc:creator>An Gulinck</dc:creator>
  <cp:lastModifiedBy>An Gulinck - Head of French</cp:lastModifiedBy>
  <cp:revision>60</cp:revision>
  <dcterms:created xsi:type="dcterms:W3CDTF">2021-08-06T02:08:00Z</dcterms:created>
  <dcterms:modified xsi:type="dcterms:W3CDTF">2021-09-19T09:25:14Z</dcterms:modified>
</cp:coreProperties>
</file>