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2" r:id="rId3"/>
    <p:sldId id="275" r:id="rId4"/>
    <p:sldId id="276" r:id="rId5"/>
    <p:sldId id="257" r:id="rId6"/>
    <p:sldId id="274"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Gulinck - Head of French" initials="AG-HoF" lastIdx="1" clrIdx="0">
    <p:extLst>
      <p:ext uri="{19B8F6BF-5375-455C-9EA6-DF929625EA0E}">
        <p15:presenceInfo xmlns:p15="http://schemas.microsoft.com/office/powerpoint/2012/main" userId="S::An.Gulinck@bisvietnam.com::8ffac3bf-19f0-4f71-96c1-e131982e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9431-41D1-4AE5-B3D3-9470A3C1156E}"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B07AB-7616-4B03-8189-C290AE6B8C78}" type="slidenum">
              <a:rPr lang="en-GB" smtClean="0"/>
              <a:t>‹#›</a:t>
            </a:fld>
            <a:endParaRPr lang="en-GB"/>
          </a:p>
        </p:txBody>
      </p:sp>
    </p:spTree>
    <p:extLst>
      <p:ext uri="{BB962C8B-B14F-4D97-AF65-F5344CB8AC3E}">
        <p14:creationId xmlns:p14="http://schemas.microsoft.com/office/powerpoint/2010/main" val="2123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www.pixabay.com</a:t>
            </a:r>
          </a:p>
        </p:txBody>
      </p:sp>
      <p:sp>
        <p:nvSpPr>
          <p:cNvPr id="4" name="Slide Number Placeholder 3"/>
          <p:cNvSpPr>
            <a:spLocks noGrp="1"/>
          </p:cNvSpPr>
          <p:nvPr>
            <p:ph type="sldNum" sz="quarter" idx="5"/>
          </p:nvPr>
        </p:nvSpPr>
        <p:spPr/>
        <p:txBody>
          <a:bodyPr/>
          <a:lstStyle/>
          <a:p>
            <a:fld id="{167B07AB-7616-4B03-8189-C290AE6B8C78}" type="slidenum">
              <a:rPr lang="en-GB" smtClean="0"/>
              <a:t>1</a:t>
            </a:fld>
            <a:endParaRPr lang="en-GB"/>
          </a:p>
        </p:txBody>
      </p:sp>
    </p:spTree>
    <p:extLst>
      <p:ext uri="{BB962C8B-B14F-4D97-AF65-F5344CB8AC3E}">
        <p14:creationId xmlns:p14="http://schemas.microsoft.com/office/powerpoint/2010/main" val="332601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a couple of minutes to get their art work/notes ready and to liaise with other members of their team.</a:t>
            </a:r>
          </a:p>
          <a:p>
            <a:r>
              <a:rPr lang="en-GB" dirty="0"/>
              <a:t>Then students present their art work. Encourage the class to take notes throughout the process, so they are ready to cast their votes at the end and explain why they have chosen a particular winner. Obviously, students cannot vote for themselves.</a:t>
            </a:r>
          </a:p>
        </p:txBody>
      </p:sp>
      <p:sp>
        <p:nvSpPr>
          <p:cNvPr id="4" name="Slide Number Placeholder 3"/>
          <p:cNvSpPr>
            <a:spLocks noGrp="1"/>
          </p:cNvSpPr>
          <p:nvPr>
            <p:ph type="sldNum" sz="quarter" idx="5"/>
          </p:nvPr>
        </p:nvSpPr>
        <p:spPr/>
        <p:txBody>
          <a:bodyPr/>
          <a:lstStyle/>
          <a:p>
            <a:fld id="{167B07AB-7616-4B03-8189-C290AE6B8C78}" type="slidenum">
              <a:rPr lang="en-GB" smtClean="0"/>
              <a:t>2</a:t>
            </a:fld>
            <a:endParaRPr lang="en-GB"/>
          </a:p>
        </p:txBody>
      </p:sp>
    </p:spTree>
    <p:extLst>
      <p:ext uri="{BB962C8B-B14F-4D97-AF65-F5344CB8AC3E}">
        <p14:creationId xmlns:p14="http://schemas.microsoft.com/office/powerpoint/2010/main" val="348075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students to cast their votes. Remind them that they should be ready to justify why they have chosen a winner.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further reading: https://emptyeasel.com/2006/11/18/how-to-judge-art-five-qualities-you-can-critique/</a:t>
            </a: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3</a:t>
            </a:fld>
            <a:endParaRPr lang="en-GB"/>
          </a:p>
        </p:txBody>
      </p:sp>
    </p:spTree>
    <p:extLst>
      <p:ext uri="{BB962C8B-B14F-4D97-AF65-F5344CB8AC3E}">
        <p14:creationId xmlns:p14="http://schemas.microsoft.com/office/powerpoint/2010/main" val="246189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share their votes and reasons for </a:t>
            </a:r>
            <a:r>
              <a:rPr lang="en-GB" dirty="0" err="1"/>
              <a:t>chosing</a:t>
            </a:r>
            <a:r>
              <a:rPr lang="en-GB" dirty="0"/>
              <a:t> a particular art work/explanation. Count votes and allocate the winner. In case there is a tie- you can do a mini debate/explanation battle and vote again.</a:t>
            </a:r>
          </a:p>
        </p:txBody>
      </p:sp>
      <p:sp>
        <p:nvSpPr>
          <p:cNvPr id="4" name="Slide Number Placeholder 3"/>
          <p:cNvSpPr>
            <a:spLocks noGrp="1"/>
          </p:cNvSpPr>
          <p:nvPr>
            <p:ph type="sldNum" sz="quarter" idx="5"/>
          </p:nvPr>
        </p:nvSpPr>
        <p:spPr/>
        <p:txBody>
          <a:bodyPr/>
          <a:lstStyle/>
          <a:p>
            <a:fld id="{167B07AB-7616-4B03-8189-C290AE6B8C78}" type="slidenum">
              <a:rPr lang="en-GB" smtClean="0"/>
              <a:t>4</a:t>
            </a:fld>
            <a:endParaRPr lang="en-GB"/>
          </a:p>
        </p:txBody>
      </p:sp>
    </p:spTree>
    <p:extLst>
      <p:ext uri="{BB962C8B-B14F-4D97-AF65-F5344CB8AC3E}">
        <p14:creationId xmlns:p14="http://schemas.microsoft.com/office/powerpoint/2010/main" val="172705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 </a:t>
            </a:r>
            <a:r>
              <a:rPr lang="en-US" spc="25" dirty="0">
                <a:solidFill>
                  <a:srgbClr val="000000"/>
                </a:solidFill>
                <a:latin typeface="Calibri" panose="020F0502020204030204" pitchFamily="34" charset="0"/>
                <a:ea typeface="Times New Roman" panose="02020603050405020304" pitchFamily="18" charset="0"/>
              </a:rPr>
              <a:t>evidence, certainty, truth, interpretation, power, justification, explanation, objectivity, perspective, culture, values, and responsibility</a:t>
            </a:r>
            <a:endParaRPr lang="en-GB" dirty="0"/>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5</a:t>
            </a:fld>
            <a:endParaRPr lang="en-GB"/>
          </a:p>
        </p:txBody>
      </p:sp>
    </p:spTree>
    <p:extLst>
      <p:ext uri="{BB962C8B-B14F-4D97-AF65-F5344CB8AC3E}">
        <p14:creationId xmlns:p14="http://schemas.microsoft.com/office/powerpoint/2010/main" val="278672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right or wrong answer here. Let students justify their choice. Then explain that we are looking at explanation and interpretation in today’s lesson.</a:t>
            </a:r>
          </a:p>
        </p:txBody>
      </p:sp>
      <p:sp>
        <p:nvSpPr>
          <p:cNvPr id="4" name="Slide Number Placeholder 3"/>
          <p:cNvSpPr>
            <a:spLocks noGrp="1"/>
          </p:cNvSpPr>
          <p:nvPr>
            <p:ph type="sldNum" sz="quarter" idx="5"/>
          </p:nvPr>
        </p:nvSpPr>
        <p:spPr/>
        <p:txBody>
          <a:bodyPr/>
          <a:lstStyle/>
          <a:p>
            <a:fld id="{167B07AB-7616-4B03-8189-C290AE6B8C78}" type="slidenum">
              <a:rPr lang="en-GB" smtClean="0"/>
              <a:t>6</a:t>
            </a:fld>
            <a:endParaRPr lang="en-GB"/>
          </a:p>
        </p:txBody>
      </p:sp>
    </p:spTree>
    <p:extLst>
      <p:ext uri="{BB962C8B-B14F-4D97-AF65-F5344CB8AC3E}">
        <p14:creationId xmlns:p14="http://schemas.microsoft.com/office/powerpoint/2010/main" val="100812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linked handout (to be adapted to a Google doc or used as a model to structure the whiteboard).</a:t>
            </a:r>
          </a:p>
        </p:txBody>
      </p:sp>
      <p:sp>
        <p:nvSpPr>
          <p:cNvPr id="4" name="Slide Number Placeholder 3"/>
          <p:cNvSpPr>
            <a:spLocks noGrp="1"/>
          </p:cNvSpPr>
          <p:nvPr>
            <p:ph type="sldNum" sz="quarter" idx="5"/>
          </p:nvPr>
        </p:nvSpPr>
        <p:spPr/>
        <p:txBody>
          <a:bodyPr/>
          <a:lstStyle/>
          <a:p>
            <a:fld id="{167B07AB-7616-4B03-8189-C290AE6B8C78}" type="slidenum">
              <a:rPr lang="en-GB" smtClean="0"/>
              <a:t>7</a:t>
            </a:fld>
            <a:endParaRPr lang="en-GB"/>
          </a:p>
        </p:txBody>
      </p:sp>
    </p:spTree>
    <p:extLst>
      <p:ext uri="{BB962C8B-B14F-4D97-AF65-F5344CB8AC3E}">
        <p14:creationId xmlns:p14="http://schemas.microsoft.com/office/powerpoint/2010/main" val="343058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write a 500 word response to this knowledge question.</a:t>
            </a:r>
          </a:p>
        </p:txBody>
      </p:sp>
      <p:sp>
        <p:nvSpPr>
          <p:cNvPr id="4" name="Slide Number Placeholder 3"/>
          <p:cNvSpPr>
            <a:spLocks noGrp="1"/>
          </p:cNvSpPr>
          <p:nvPr>
            <p:ph type="sldNum" sz="quarter" idx="5"/>
          </p:nvPr>
        </p:nvSpPr>
        <p:spPr/>
        <p:txBody>
          <a:bodyPr/>
          <a:lstStyle/>
          <a:p>
            <a:fld id="{167B07AB-7616-4B03-8189-C290AE6B8C78}" type="slidenum">
              <a:rPr lang="en-GB" smtClean="0"/>
              <a:t>8</a:t>
            </a:fld>
            <a:endParaRPr lang="en-GB"/>
          </a:p>
        </p:txBody>
      </p:sp>
    </p:spTree>
    <p:extLst>
      <p:ext uri="{BB962C8B-B14F-4D97-AF65-F5344CB8AC3E}">
        <p14:creationId xmlns:p14="http://schemas.microsoft.com/office/powerpoint/2010/main" val="310952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2071-8A23-4C12-9163-9B9692B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1FC827-9893-41D2-A9B1-0E4BDB0D0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569E47-8A8A-4740-8F67-57055D74E85D}"/>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C496E273-AAF3-407B-8A92-67ED7B1BAA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741BC-EB9F-477A-B7A8-087E4AACC81E}"/>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00334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8EE0-646B-4781-A9A3-57CE084826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FB0174-2FFB-4F2A-89B5-90D199BCC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4729F-2915-4577-81B9-0B9B616A5BD0}"/>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008914A0-8EC8-43C0-9567-F4CF1D8D0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6D3408-ADAF-4B88-9157-7379E01B28C7}"/>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2133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45AFE-D00C-449D-98C4-2BBFCD4DC9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0F5D58-3DE8-4CEE-96E1-AA30377B11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58BB8-19ED-4537-AB14-E27DC14E553F}"/>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558282E5-B6B9-490D-B6C3-002640D3F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370F1-0473-4DE6-9F6F-1F8A9B4D8CB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02458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9F14-EE83-4F17-92AC-E8CC29D1AD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F1C403-2080-4590-9B8C-68551E3CB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69FB8-4587-43F5-8646-7F7975FF513E}"/>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B83053C2-652F-43DA-8924-D37E51D22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8A2CB-F16C-472A-B474-B72AAE0A0D17}"/>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25772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172E-8166-42D4-A35A-4F76B5605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AF7ADA-E50C-41E5-9FB8-20067C542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23771-AC46-4397-B336-85213440463A}"/>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A7F4379D-4774-48C0-B9D9-C93C23991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7A4B1-2CBD-4213-B937-4465BB9E33F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56094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CE61-F0B7-437F-ABD4-99A614AC66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25152-7D7B-4A05-AC4A-A4C84E17F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F82614-BD45-4A2B-A151-B5170A993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2A2A17-AA33-4B0A-9B3D-0C586638FD19}"/>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6" name="Footer Placeholder 5">
            <a:extLst>
              <a:ext uri="{FF2B5EF4-FFF2-40B4-BE49-F238E27FC236}">
                <a16:creationId xmlns:a16="http://schemas.microsoft.com/office/drawing/2014/main" id="{E80FBE8B-4824-49E6-B708-D1EDE5E5B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B3AF38-9B8C-4CDC-AC2B-451A5064B29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00675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9DEA-3D64-49DA-99E0-AD895AB4CC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D318B9-B807-4BC5-B619-F19864053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9C1BF-EEBB-4FB3-9555-3C131E536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7685A-01EE-4BF9-866F-177E0B1E8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753E1-3BE6-4BB4-BB58-48A29841C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E29A23-E1DE-4122-B240-58B4334BE104}"/>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8" name="Footer Placeholder 7">
            <a:extLst>
              <a:ext uri="{FF2B5EF4-FFF2-40B4-BE49-F238E27FC236}">
                <a16:creationId xmlns:a16="http://schemas.microsoft.com/office/drawing/2014/main" id="{5D26BA3C-CC6B-4B0F-86BB-0FDC90BC10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6E3DB0-A72C-4FDB-BF9B-8A65A4C83E71}"/>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39285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2A3A-311C-4C9F-AD06-5703423AF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3C4C69-67FB-4EF6-AFC8-DB889B778BBC}"/>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4" name="Footer Placeholder 3">
            <a:extLst>
              <a:ext uri="{FF2B5EF4-FFF2-40B4-BE49-F238E27FC236}">
                <a16:creationId xmlns:a16="http://schemas.microsoft.com/office/drawing/2014/main" id="{E07240BB-F6E5-4D09-938E-B026FCCBA5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A4BC8E-8D67-4437-8E39-B08CE6C28D32}"/>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0654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CD83-B1DC-4EC3-AE10-6C922E2B46AF}"/>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3" name="Footer Placeholder 2">
            <a:extLst>
              <a:ext uri="{FF2B5EF4-FFF2-40B4-BE49-F238E27FC236}">
                <a16:creationId xmlns:a16="http://schemas.microsoft.com/office/drawing/2014/main" id="{8B754C8A-3F12-4287-9D90-AB623E9E2E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ED2436-C917-4747-8D09-6E7749290EA9}"/>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31786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8DE8-9F80-4684-A325-90CB13DBC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125D82-13C5-4E44-B17F-E8EB1F74F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A0A277-4252-47C3-80E3-0568D8941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CA428-EED4-44BE-8DBF-A05F04132A1D}"/>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6" name="Footer Placeholder 5">
            <a:extLst>
              <a:ext uri="{FF2B5EF4-FFF2-40B4-BE49-F238E27FC236}">
                <a16:creationId xmlns:a16="http://schemas.microsoft.com/office/drawing/2014/main" id="{10A6B443-C610-470B-B9E9-24A00BC50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34312-CB39-40B4-828A-C5CC6616104A}"/>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69587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29C0-C54B-46CD-A979-D19CF0D7C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EC10CD-6796-44A2-8886-0FB9344B9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3B89A9-371B-4D3F-847B-0C8226E51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5F28F-0B11-4F3D-B863-699CF4740FD8}"/>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6" name="Footer Placeholder 5">
            <a:extLst>
              <a:ext uri="{FF2B5EF4-FFF2-40B4-BE49-F238E27FC236}">
                <a16:creationId xmlns:a16="http://schemas.microsoft.com/office/drawing/2014/main" id="{5BFDBE65-1C5B-416D-88FC-E90916AAD1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209407-3A4A-4527-A511-AC9E02F5F0D0}"/>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1579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6C2CE-719C-43C2-89B9-BCB948D9F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2B25A-F1F0-48F5-8720-ADCCD0E77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0DE39-48D5-4E4F-BDD0-1ABDBF896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A574BA4B-B8BA-416A-90BF-7B7D378A0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FA9A22-C313-4050-B6C6-A64F1C7C1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EDFA9-DD2E-4FE8-AE36-B902E9417D66}" type="slidenum">
              <a:rPr lang="en-GB" smtClean="0"/>
              <a:t>‹#›</a:t>
            </a:fld>
            <a:endParaRPr lang="en-GB"/>
          </a:p>
        </p:txBody>
      </p:sp>
    </p:spTree>
    <p:extLst>
      <p:ext uri="{BB962C8B-B14F-4D97-AF65-F5344CB8AC3E}">
        <p14:creationId xmlns:p14="http://schemas.microsoft.com/office/powerpoint/2010/main" val="297990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0BD201-F356-41C7-AEBA-20F5BAF01792}"/>
              </a:ext>
            </a:extLst>
          </p:cNvPr>
          <p:cNvPicPr>
            <a:picLocks noChangeAspect="1"/>
          </p:cNvPicPr>
          <p:nvPr/>
        </p:nvPicPr>
        <p:blipFill rotWithShape="1">
          <a:blip r:embed="rId3"/>
          <a:srcRect l="444"/>
          <a:stretch/>
        </p:blipFill>
        <p:spPr>
          <a:xfrm>
            <a:off x="20" y="10"/>
            <a:ext cx="12191980" cy="6857990"/>
          </a:xfrm>
          <a:prstGeom prst="rect">
            <a:avLst/>
          </a:prstGeom>
        </p:spPr>
      </p:pic>
      <p:sp>
        <p:nvSpPr>
          <p:cNvPr id="18"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A0C77C49-1705-4834-90CA-2F0C082424B8}"/>
              </a:ext>
            </a:extLst>
          </p:cNvPr>
          <p:cNvSpPr>
            <a:spLocks noGrp="1"/>
          </p:cNvSpPr>
          <p:nvPr>
            <p:ph type="ctrTitle"/>
          </p:nvPr>
        </p:nvSpPr>
        <p:spPr>
          <a:xfrm>
            <a:off x="3325473" y="1924619"/>
            <a:ext cx="5541054" cy="1655378"/>
          </a:xfrm>
        </p:spPr>
        <p:txBody>
          <a:bodyPr>
            <a:normAutofit/>
          </a:bodyPr>
          <a:lstStyle/>
          <a:p>
            <a:r>
              <a:rPr lang="en-GB" sz="1600" dirty="0"/>
              <a:t>Lesson 3</a:t>
            </a:r>
            <a:br>
              <a:rPr lang="en-GB" sz="4400" dirty="0"/>
            </a:br>
            <a:r>
              <a:rPr lang="en-GB" sz="4400" dirty="0"/>
              <a:t>Interpretation and explanation.</a:t>
            </a:r>
          </a:p>
        </p:txBody>
      </p:sp>
      <p:sp>
        <p:nvSpPr>
          <p:cNvPr id="3" name="Subtitle 2">
            <a:extLst>
              <a:ext uri="{FF2B5EF4-FFF2-40B4-BE49-F238E27FC236}">
                <a16:creationId xmlns:a16="http://schemas.microsoft.com/office/drawing/2014/main" id="{851949B7-A1E6-4058-8D1D-4D640231CC01}"/>
              </a:ext>
            </a:extLst>
          </p:cNvPr>
          <p:cNvSpPr>
            <a:spLocks noGrp="1"/>
          </p:cNvSpPr>
          <p:nvPr>
            <p:ph type="subTitle" idx="1"/>
          </p:nvPr>
        </p:nvSpPr>
        <p:spPr>
          <a:xfrm>
            <a:off x="3880419" y="3668285"/>
            <a:ext cx="4431162" cy="1337967"/>
          </a:xfrm>
        </p:spPr>
        <p:txBody>
          <a:bodyPr>
            <a:normAutofit/>
          </a:bodyPr>
          <a:lstStyle/>
          <a:p>
            <a:r>
              <a:rPr lang="en-GB" dirty="0"/>
              <a:t>What makes a good explanation and interpretation in the arts?</a:t>
            </a:r>
          </a:p>
          <a:p>
            <a:r>
              <a:rPr lang="en-GB" dirty="0"/>
              <a:t>Is this different for other AOKs?</a:t>
            </a:r>
          </a:p>
        </p:txBody>
      </p:sp>
    </p:spTree>
    <p:extLst>
      <p:ext uri="{BB962C8B-B14F-4D97-AF65-F5344CB8AC3E}">
        <p14:creationId xmlns:p14="http://schemas.microsoft.com/office/powerpoint/2010/main" val="231382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6"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Graphic 3" descr="Checklist">
            <a:extLst>
              <a:ext uri="{FF2B5EF4-FFF2-40B4-BE49-F238E27FC236}">
                <a16:creationId xmlns:a16="http://schemas.microsoft.com/office/drawing/2014/main" id="{4FC8B6C2-F844-445B-BA4D-709E02F48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7226" y="1140161"/>
            <a:ext cx="4727448" cy="4727448"/>
          </a:xfrm>
          <a:prstGeom prst="rect">
            <a:avLst/>
          </a:prstGeom>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786384" y="841249"/>
            <a:ext cx="5692953" cy="2587131"/>
          </a:xfrm>
        </p:spPr>
        <p:txBody>
          <a:bodyPr vert="horz" lIns="91440" tIns="45720" rIns="91440" bIns="45720" rtlCol="0" anchor="b">
            <a:normAutofit/>
          </a:bodyPr>
          <a:lstStyle/>
          <a:p>
            <a:br>
              <a:rPr lang="en-US" sz="4800" b="1" kern="1200">
                <a:solidFill>
                  <a:schemeClr val="bg1"/>
                </a:solidFill>
                <a:latin typeface="+mj-lt"/>
                <a:ea typeface="+mj-ea"/>
                <a:cs typeface="+mj-cs"/>
              </a:rPr>
            </a:br>
            <a:endParaRPr lang="en-US" sz="4800" b="1" kern="1200">
              <a:solidFill>
                <a:schemeClr val="bg1"/>
              </a:solidFill>
              <a:latin typeface="+mj-lt"/>
              <a:ea typeface="+mj-ea"/>
              <a:cs typeface="+mj-cs"/>
            </a:endParaRPr>
          </a:p>
        </p:txBody>
      </p:sp>
      <p:sp>
        <p:nvSpPr>
          <p:cNvPr id="6" name="TextBox 5">
            <a:extLst>
              <a:ext uri="{FF2B5EF4-FFF2-40B4-BE49-F238E27FC236}">
                <a16:creationId xmlns:a16="http://schemas.microsoft.com/office/drawing/2014/main" id="{A4432F33-2B1F-4388-8630-AA697BC62CFA}"/>
              </a:ext>
            </a:extLst>
          </p:cNvPr>
          <p:cNvSpPr txBox="1"/>
          <p:nvPr/>
        </p:nvSpPr>
        <p:spPr>
          <a:xfrm>
            <a:off x="127815" y="1235929"/>
            <a:ext cx="8307268" cy="5776131"/>
          </a:xfrm>
          <a:prstGeom prst="rect">
            <a:avLst/>
          </a:prstGeom>
        </p:spPr>
        <p:txBody>
          <a:bodyPr vert="horz" lIns="91440" tIns="45720" rIns="91440" bIns="45720" rtlCol="0" anchor="ctr">
            <a:normAutofit fontScale="55000" lnSpcReduction="20000"/>
          </a:bodyPr>
          <a:lstStyle/>
          <a:p>
            <a:pPr>
              <a:lnSpc>
                <a:spcPct val="90000"/>
              </a:lnSpc>
              <a:spcAft>
                <a:spcPts val="600"/>
              </a:spcAft>
            </a:pPr>
            <a:r>
              <a:rPr lang="en-US" sz="7700" dirty="0">
                <a:solidFill>
                  <a:schemeClr val="bg1"/>
                </a:solidFill>
              </a:rPr>
              <a:t>Are you ready?</a:t>
            </a:r>
          </a:p>
          <a:p>
            <a:pPr>
              <a:lnSpc>
                <a:spcPct val="90000"/>
              </a:lnSpc>
              <a:spcAft>
                <a:spcPts val="600"/>
              </a:spcAft>
            </a:pPr>
            <a:endParaRPr lang="en-US" sz="4800" dirty="0">
              <a:solidFill>
                <a:schemeClr val="tx2"/>
              </a:solidFill>
            </a:endParaRPr>
          </a:p>
          <a:p>
            <a:pPr>
              <a:lnSpc>
                <a:spcPct val="90000"/>
              </a:lnSpc>
              <a:spcAft>
                <a:spcPts val="600"/>
              </a:spcAft>
            </a:pPr>
            <a:endParaRPr lang="en-US" sz="4800" dirty="0">
              <a:solidFill>
                <a:schemeClr val="tx2"/>
              </a:solidFill>
            </a:endParaRPr>
          </a:p>
          <a:p>
            <a:pPr>
              <a:lnSpc>
                <a:spcPct val="90000"/>
              </a:lnSpc>
              <a:spcAft>
                <a:spcPts val="600"/>
              </a:spcAft>
            </a:pPr>
            <a:endParaRPr lang="en-US" sz="4800" dirty="0">
              <a:solidFill>
                <a:schemeClr val="tx2"/>
              </a:solidFill>
            </a:endParaRPr>
          </a:p>
          <a:p>
            <a:pPr>
              <a:lnSpc>
                <a:spcPct val="90000"/>
              </a:lnSpc>
              <a:spcAft>
                <a:spcPts val="600"/>
              </a:spcAft>
            </a:pPr>
            <a:endParaRPr lang="en-US" sz="4800" dirty="0">
              <a:solidFill>
                <a:schemeClr val="tx2"/>
              </a:solidFill>
            </a:endParaRPr>
          </a:p>
          <a:p>
            <a:pPr>
              <a:lnSpc>
                <a:spcPct val="90000"/>
              </a:lnSpc>
              <a:spcAft>
                <a:spcPts val="600"/>
              </a:spcAft>
            </a:pPr>
            <a:endParaRPr lang="en-US" sz="4800" dirty="0">
              <a:solidFill>
                <a:schemeClr val="tx2"/>
              </a:solidFill>
            </a:endParaRPr>
          </a:p>
          <a:p>
            <a:pPr>
              <a:lnSpc>
                <a:spcPct val="90000"/>
              </a:lnSpc>
              <a:spcAft>
                <a:spcPts val="600"/>
              </a:spcAft>
            </a:pPr>
            <a:endParaRPr lang="en-US" sz="4800" dirty="0">
              <a:solidFill>
                <a:schemeClr val="tx2"/>
              </a:solidFill>
            </a:endParaRPr>
          </a:p>
          <a:p>
            <a:pPr indent="-228600">
              <a:lnSpc>
                <a:spcPct val="90000"/>
              </a:lnSpc>
              <a:spcAft>
                <a:spcPts val="600"/>
              </a:spcAft>
              <a:buFont typeface="Arial" panose="020B0604020202020204" pitchFamily="34" charset="0"/>
              <a:buChar char="•"/>
            </a:pPr>
            <a:endParaRPr lang="en-US" sz="1500" dirty="0">
              <a:solidFill>
                <a:schemeClr val="tx2"/>
              </a:solidFill>
            </a:endParaRPr>
          </a:p>
          <a:p>
            <a:pPr marL="285750" indent="-228600">
              <a:lnSpc>
                <a:spcPct val="90000"/>
              </a:lnSpc>
              <a:spcAft>
                <a:spcPts val="600"/>
              </a:spcAft>
              <a:buFont typeface="Arial" panose="020B0604020202020204" pitchFamily="34" charset="0"/>
              <a:buChar char="•"/>
            </a:pPr>
            <a:r>
              <a:rPr lang="en-US" sz="4400" dirty="0">
                <a:solidFill>
                  <a:schemeClr val="tx2"/>
                </a:solidFill>
              </a:rPr>
              <a:t>Get ready to present your work of art to the class (live/video).</a:t>
            </a:r>
          </a:p>
          <a:p>
            <a:pPr marL="285750" indent="-228600">
              <a:lnSpc>
                <a:spcPct val="90000"/>
              </a:lnSpc>
              <a:spcAft>
                <a:spcPts val="600"/>
              </a:spcAft>
              <a:buFont typeface="Arial" panose="020B0604020202020204" pitchFamily="34" charset="0"/>
              <a:buChar char="•"/>
            </a:pPr>
            <a:r>
              <a:rPr lang="en-US" sz="4400" dirty="0">
                <a:solidFill>
                  <a:schemeClr val="tx2"/>
                </a:solidFill>
              </a:rPr>
              <a:t>You get maximum 2 minutes presentation time per group.</a:t>
            </a:r>
          </a:p>
          <a:p>
            <a:pPr marL="285750" indent="-228600">
              <a:lnSpc>
                <a:spcPct val="90000"/>
              </a:lnSpc>
              <a:spcAft>
                <a:spcPts val="600"/>
              </a:spcAft>
              <a:buFont typeface="Arial" panose="020B0604020202020204" pitchFamily="34" charset="0"/>
              <a:buChar char="•"/>
            </a:pPr>
            <a:r>
              <a:rPr lang="en-US" sz="4400" dirty="0">
                <a:solidFill>
                  <a:schemeClr val="tx2"/>
                </a:solidFill>
              </a:rPr>
              <a:t>Each work should have a title.</a:t>
            </a:r>
          </a:p>
          <a:p>
            <a:pPr marL="285750" indent="-228600">
              <a:lnSpc>
                <a:spcPct val="90000"/>
              </a:lnSpc>
              <a:spcAft>
                <a:spcPts val="600"/>
              </a:spcAft>
              <a:buFont typeface="Arial" panose="020B0604020202020204" pitchFamily="34" charset="0"/>
              <a:buChar char="•"/>
            </a:pPr>
            <a:r>
              <a:rPr lang="en-US" sz="4400" dirty="0">
                <a:solidFill>
                  <a:schemeClr val="tx2"/>
                </a:solidFill>
              </a:rPr>
              <a:t>Explain what the work is about.</a:t>
            </a:r>
          </a:p>
          <a:p>
            <a:pPr marL="285750" indent="-228600">
              <a:lnSpc>
                <a:spcPct val="90000"/>
              </a:lnSpc>
              <a:spcAft>
                <a:spcPts val="600"/>
              </a:spcAft>
              <a:buFont typeface="Arial" panose="020B0604020202020204" pitchFamily="34" charset="0"/>
              <a:buChar char="•"/>
            </a:pPr>
            <a:r>
              <a:rPr lang="en-US" sz="4400" dirty="0">
                <a:solidFill>
                  <a:schemeClr val="tx2"/>
                </a:solidFill>
              </a:rPr>
              <a:t>Explain what medium you used and why.</a:t>
            </a:r>
          </a:p>
          <a:p>
            <a:pPr marL="285750" indent="-228600">
              <a:lnSpc>
                <a:spcPct val="90000"/>
              </a:lnSpc>
              <a:spcAft>
                <a:spcPts val="600"/>
              </a:spcAft>
              <a:buFont typeface="Arial" panose="020B0604020202020204" pitchFamily="34" charset="0"/>
              <a:buChar char="•"/>
            </a:pPr>
            <a:r>
              <a:rPr lang="en-US" sz="4400" dirty="0">
                <a:solidFill>
                  <a:schemeClr val="tx2"/>
                </a:solidFill>
              </a:rPr>
              <a:t>Focus on meaning and ideas rather than mere aesthetics.</a:t>
            </a:r>
          </a:p>
          <a:p>
            <a:pPr indent="-228600">
              <a:lnSpc>
                <a:spcPct val="90000"/>
              </a:lnSpc>
              <a:spcAft>
                <a:spcPts val="600"/>
              </a:spcAft>
              <a:buFont typeface="Arial" panose="020B0604020202020204" pitchFamily="34" charset="0"/>
              <a:buChar char="•"/>
            </a:pPr>
            <a:endParaRPr lang="en-US" sz="2600" dirty="0">
              <a:solidFill>
                <a:schemeClr val="tx2"/>
              </a:solidFill>
            </a:endParaRPr>
          </a:p>
          <a:p>
            <a:pPr indent="-228600">
              <a:lnSpc>
                <a:spcPct val="90000"/>
              </a:lnSpc>
              <a:spcAft>
                <a:spcPts val="600"/>
              </a:spcAft>
              <a:buFont typeface="Arial" panose="020B0604020202020204" pitchFamily="34" charset="0"/>
              <a:buChar char="•"/>
            </a:pPr>
            <a:endParaRPr lang="en-US" sz="1500" dirty="0">
              <a:solidFill>
                <a:schemeClr val="tx2"/>
              </a:solidFill>
            </a:endParaRPr>
          </a:p>
        </p:txBody>
      </p:sp>
    </p:spTree>
    <p:extLst>
      <p:ext uri="{BB962C8B-B14F-4D97-AF65-F5344CB8AC3E}">
        <p14:creationId xmlns:p14="http://schemas.microsoft.com/office/powerpoint/2010/main" val="377088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AA84652F-29DE-4453-9E32-22AC98FC9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12" y="107429"/>
            <a:ext cx="10664575" cy="6643141"/>
          </a:xfrm>
          <a:prstGeom prst="rect">
            <a:avLst/>
          </a:prstGeom>
        </p:spPr>
      </p:pic>
      <p:sp>
        <p:nvSpPr>
          <p:cNvPr id="9" name="Title 1">
            <a:extLst>
              <a:ext uri="{FF2B5EF4-FFF2-40B4-BE49-F238E27FC236}">
                <a16:creationId xmlns:a16="http://schemas.microsoft.com/office/drawing/2014/main" id="{873DE073-E3F2-4643-AF96-6E2466E60945}"/>
              </a:ext>
            </a:extLst>
          </p:cNvPr>
          <p:cNvSpPr>
            <a:spLocks noGrp="1"/>
          </p:cNvSpPr>
          <p:nvPr>
            <p:ph type="title"/>
          </p:nvPr>
        </p:nvSpPr>
        <p:spPr>
          <a:xfrm>
            <a:off x="4248364" y="365125"/>
            <a:ext cx="3446980" cy="1325563"/>
          </a:xfrm>
        </p:spPr>
        <p:txBody>
          <a:bodyPr/>
          <a:lstStyle/>
          <a:p>
            <a:r>
              <a:rPr lang="en-GB" dirty="0"/>
              <a:t>    </a:t>
            </a:r>
            <a:r>
              <a:rPr lang="en-GB" b="1" dirty="0"/>
              <a:t>Let’s vote!</a:t>
            </a:r>
          </a:p>
        </p:txBody>
      </p:sp>
    </p:spTree>
    <p:extLst>
      <p:ext uri="{BB962C8B-B14F-4D97-AF65-F5344CB8AC3E}">
        <p14:creationId xmlns:p14="http://schemas.microsoft.com/office/powerpoint/2010/main" val="46551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4C733-F9AB-429E-AF0B-212000DF24EC}"/>
              </a:ext>
            </a:extLst>
          </p:cNvPr>
          <p:cNvPicPr>
            <a:picLocks noChangeAspect="1"/>
          </p:cNvPicPr>
          <p:nvPr/>
        </p:nvPicPr>
        <p:blipFill rotWithShape="1">
          <a:blip r:embed="rId3"/>
          <a:srcRect l="9012" r="8528"/>
          <a:stretch/>
        </p:blipFill>
        <p:spPr>
          <a:xfrm>
            <a:off x="20" y="10"/>
            <a:ext cx="4637226" cy="6857990"/>
          </a:xfrm>
          <a:prstGeom prst="rect">
            <a:avLst/>
          </a:prstGeom>
        </p:spPr>
      </p:pic>
      <p:sp>
        <p:nvSpPr>
          <p:cNvPr id="10" name="Rectangle 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3E076-94AA-4C59-9CB7-4610C10BB916}"/>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a:solidFill>
                  <a:schemeClr val="bg1"/>
                </a:solidFill>
              </a:rPr>
              <a:t>And the winner is…</a:t>
            </a:r>
          </a:p>
        </p:txBody>
      </p:sp>
    </p:spTree>
    <p:extLst>
      <p:ext uri="{BB962C8B-B14F-4D97-AF65-F5344CB8AC3E}">
        <p14:creationId xmlns:p14="http://schemas.microsoft.com/office/powerpoint/2010/main" val="275881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400" b="1" kern="1200" dirty="0">
                <a:solidFill>
                  <a:srgbClr val="FFFFFF"/>
                </a:solidFill>
                <a:latin typeface="+mj-lt"/>
                <a:ea typeface="+mj-ea"/>
                <a:cs typeface="+mj-cs"/>
              </a:rPr>
              <a:t>Warm-up: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b="1" i="1" dirty="0">
                <a:solidFill>
                  <a:srgbClr val="FFFFFF"/>
                </a:solidFill>
              </a:rPr>
              <a:t>Do you remember any of the 12 TOK concepts</a:t>
            </a:r>
            <a:r>
              <a:rPr lang="en-US" sz="3400" b="1" i="1" kern="1200" dirty="0">
                <a:solidFill>
                  <a:srgbClr val="FFFFFF"/>
                </a:solidFill>
                <a:latin typeface="+mj-lt"/>
                <a:ea typeface="+mj-ea"/>
                <a:cs typeface="+mj-cs"/>
              </a:rPr>
              <a:t>?</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ghtbulb">
            <a:extLst>
              <a:ext uri="{FF2B5EF4-FFF2-40B4-BE49-F238E27FC236}">
                <a16:creationId xmlns:a16="http://schemas.microsoft.com/office/drawing/2014/main" id="{1B29BD33-EAB7-456A-A1D3-D144361444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428144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400" b="1" i="1" dirty="0">
                <a:solidFill>
                  <a:srgbClr val="FFFFFF"/>
                </a:solidFill>
              </a:rPr>
              <a:t>Out of the TOK concepts, which ones are most significant in the Arts</a:t>
            </a:r>
            <a:r>
              <a:rPr lang="en-US" sz="3400" b="1" i="1" kern="1200" dirty="0">
                <a:solidFill>
                  <a:srgbClr val="FFFFFF"/>
                </a:solidFill>
                <a:latin typeface="+mj-lt"/>
                <a:ea typeface="+mj-ea"/>
                <a:cs typeface="+mj-cs"/>
              </a:rPr>
              <a:t>?</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ghtbulb">
            <a:extLst>
              <a:ext uri="{FF2B5EF4-FFF2-40B4-BE49-F238E27FC236}">
                <a16:creationId xmlns:a16="http://schemas.microsoft.com/office/drawing/2014/main" id="{1B29BD33-EAB7-456A-A1D3-D144361444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
        <p:nvSpPr>
          <p:cNvPr id="11" name="Rectangle 10">
            <a:extLst>
              <a:ext uri="{FF2B5EF4-FFF2-40B4-BE49-F238E27FC236}">
                <a16:creationId xmlns:a16="http://schemas.microsoft.com/office/drawing/2014/main" id="{4B45E6C2-8D94-4040-ACF5-DCF497F5147B}"/>
              </a:ext>
            </a:extLst>
          </p:cNvPr>
          <p:cNvSpPr/>
          <p:nvPr/>
        </p:nvSpPr>
        <p:spPr>
          <a:xfrm>
            <a:off x="777412" y="5119210"/>
            <a:ext cx="6096000" cy="1200329"/>
          </a:xfrm>
          <a:prstGeom prst="rect">
            <a:avLst/>
          </a:prstGeom>
        </p:spPr>
        <p:txBody>
          <a:bodyPr>
            <a:spAutoFit/>
          </a:bodyPr>
          <a:lstStyle/>
          <a:p>
            <a:r>
              <a:rPr lang="en-US" sz="2400" spc="25" dirty="0">
                <a:solidFill>
                  <a:schemeClr val="bg1"/>
                </a:solidFill>
                <a:latin typeface="Calibri" panose="020F0502020204030204" pitchFamily="34" charset="0"/>
                <a:ea typeface="Times New Roman" panose="02020603050405020304" pitchFamily="18" charset="0"/>
              </a:rPr>
              <a:t>evidence, certainty, truth, interpretation, power, justification, explanation, objectivity, perspective, culture, values, and responsibility</a:t>
            </a:r>
            <a:endParaRPr lang="en-GB" sz="2400" dirty="0">
              <a:solidFill>
                <a:schemeClr val="bg1"/>
              </a:solidFill>
            </a:endParaRPr>
          </a:p>
        </p:txBody>
      </p:sp>
    </p:spTree>
    <p:extLst>
      <p:ext uri="{BB962C8B-B14F-4D97-AF65-F5344CB8AC3E}">
        <p14:creationId xmlns:p14="http://schemas.microsoft.com/office/powerpoint/2010/main" val="267444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CA9-FDA6-4DCF-AE69-F5263AB31CE4}"/>
              </a:ext>
            </a:extLst>
          </p:cNvPr>
          <p:cNvSpPr>
            <a:spLocks noGrp="1"/>
          </p:cNvSpPr>
          <p:nvPr>
            <p:ph type="title"/>
          </p:nvPr>
        </p:nvSpPr>
        <p:spPr>
          <a:xfrm>
            <a:off x="991456" y="262333"/>
            <a:ext cx="10515600" cy="1325563"/>
          </a:xfrm>
        </p:spPr>
        <p:txBody>
          <a:bodyPr/>
          <a:lstStyle/>
          <a:p>
            <a:r>
              <a:rPr lang="en-GB" dirty="0">
                <a:solidFill>
                  <a:srgbClr val="002060"/>
                </a:solidFill>
              </a:rPr>
              <a:t>Collaborative brainstorming and research:</a:t>
            </a:r>
            <a:br>
              <a:rPr lang="en-GB" dirty="0"/>
            </a:br>
            <a:r>
              <a:rPr lang="en-GB" sz="2000" dirty="0"/>
              <a:t>Interpretation and explanation in “The arts”?</a:t>
            </a:r>
            <a:endParaRPr lang="en-GB" dirty="0"/>
          </a:p>
        </p:txBody>
      </p:sp>
      <p:pic>
        <p:nvPicPr>
          <p:cNvPr id="5" name="Graphic 4" descr="Group brainstorm">
            <a:extLst>
              <a:ext uri="{FF2B5EF4-FFF2-40B4-BE49-F238E27FC236}">
                <a16:creationId xmlns:a16="http://schemas.microsoft.com/office/drawing/2014/main" id="{07A2D704-435B-464E-A7FF-06074CA4F3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3137" y="519335"/>
            <a:ext cx="914400" cy="914400"/>
          </a:xfrm>
          <a:prstGeom prst="rect">
            <a:avLst/>
          </a:prstGeom>
        </p:spPr>
      </p:pic>
      <p:sp>
        <p:nvSpPr>
          <p:cNvPr id="4" name="Rectangle 3">
            <a:extLst>
              <a:ext uri="{FF2B5EF4-FFF2-40B4-BE49-F238E27FC236}">
                <a16:creationId xmlns:a16="http://schemas.microsoft.com/office/drawing/2014/main" id="{C6598B83-0D56-4856-BD06-986A9A59AD1B}"/>
              </a:ext>
            </a:extLst>
          </p:cNvPr>
          <p:cNvSpPr/>
          <p:nvPr/>
        </p:nvSpPr>
        <p:spPr>
          <a:xfrm>
            <a:off x="534256" y="1742058"/>
            <a:ext cx="11198832" cy="4524315"/>
          </a:xfrm>
          <a:prstGeom prst="rect">
            <a:avLst/>
          </a:prstGeom>
          <a:solidFill>
            <a:schemeClr val="accent5">
              <a:lumMod val="60000"/>
              <a:lumOff val="40000"/>
            </a:schemeClr>
          </a:solidFill>
        </p:spPr>
        <p:txBody>
          <a:bodyPr wrap="square">
            <a:spAutoFit/>
          </a:bodyPr>
          <a:lstStyle/>
          <a:p>
            <a:pPr marL="457200" indent="-457200">
              <a:buFont typeface="Wingdings" panose="05000000000000000000" pitchFamily="2" charset="2"/>
              <a:buChar char="Ø"/>
            </a:pPr>
            <a:r>
              <a:rPr lang="en-US" sz="2800">
                <a:solidFill>
                  <a:srgbClr val="000000"/>
                </a:solidFill>
                <a:latin typeface="Arial" panose="020B0604020202020204" pitchFamily="34" charset="0"/>
              </a:rPr>
              <a:t>What makes a good or bad interpretation/explanation in the arts?</a:t>
            </a:r>
            <a:endParaRPr lang="en-US" sz="2800"/>
          </a:p>
          <a:p>
            <a:pPr marL="457200" indent="-457200">
              <a:buFont typeface="Wingdings" panose="05000000000000000000" pitchFamily="2" charset="2"/>
              <a:buChar char="Ø"/>
            </a:pPr>
            <a:r>
              <a:rPr lang="en-US" sz="2800">
                <a:solidFill>
                  <a:srgbClr val="000000"/>
                </a:solidFill>
                <a:latin typeface="Arial" panose="020B0604020202020204" pitchFamily="34" charset="0"/>
              </a:rPr>
              <a:t>What criteria could we use to distinguish between both?</a:t>
            </a:r>
            <a:endParaRPr lang="en-US" sz="2800"/>
          </a:p>
          <a:p>
            <a:endParaRPr lang="en-US" sz="2800">
              <a:solidFill>
                <a:srgbClr val="000000"/>
              </a:solidFill>
              <a:latin typeface="Arial" panose="020B0604020202020204" pitchFamily="34" charset="0"/>
            </a:endParaRPr>
          </a:p>
          <a:p>
            <a:r>
              <a:rPr lang="en-US" sz="2800">
                <a:solidFill>
                  <a:srgbClr val="000000"/>
                </a:solidFill>
                <a:latin typeface="Arial" panose="020B0604020202020204" pitchFamily="34" charset="0"/>
              </a:rPr>
              <a:t>ADD EXAMPLES if possible</a:t>
            </a:r>
            <a:endParaRPr lang="en-US" sz="2800"/>
          </a:p>
          <a:p>
            <a:endParaRPr lang="en-US" sz="2800">
              <a:solidFill>
                <a:srgbClr val="000000"/>
              </a:solidFill>
              <a:latin typeface="Arial" panose="020B0604020202020204" pitchFamily="34" charset="0"/>
            </a:endParaRPr>
          </a:p>
          <a:p>
            <a:r>
              <a:rPr lang="en-US" sz="2800">
                <a:solidFill>
                  <a:srgbClr val="000000"/>
                </a:solidFill>
                <a:latin typeface="Arial" panose="020B0604020202020204" pitchFamily="34" charset="0"/>
              </a:rPr>
              <a:t>REMEMBER:</a:t>
            </a:r>
          </a:p>
          <a:p>
            <a:pPr marL="457200" indent="-457200">
              <a:buFont typeface="Courier New" panose="02070309020205020404" pitchFamily="49" charset="0"/>
              <a:buChar char="o"/>
            </a:pPr>
            <a:r>
              <a:rPr lang="en-US" sz="2800">
                <a:solidFill>
                  <a:srgbClr val="000000"/>
                </a:solidFill>
                <a:latin typeface="Arial" panose="020B0604020202020204" pitchFamily="34" charset="0"/>
              </a:rPr>
              <a:t>this is about KNOWLEDGE in the arts!</a:t>
            </a:r>
            <a:endParaRPr lang="en-US" sz="2800"/>
          </a:p>
          <a:p>
            <a:pPr marL="457200" indent="-457200">
              <a:buFont typeface="Courier New" panose="02070309020205020404" pitchFamily="49" charset="0"/>
              <a:buChar char="o"/>
            </a:pPr>
            <a:r>
              <a:rPr lang="en-US" sz="2800">
                <a:solidFill>
                  <a:srgbClr val="000000"/>
                </a:solidFill>
                <a:latin typeface="Arial" panose="020B0604020202020204" pitchFamily="34" charset="0"/>
              </a:rPr>
              <a:t>the dynamic between the work of art on its own, the creator and the audience plays an important role here.</a:t>
            </a:r>
            <a:endParaRPr lang="en-US" sz="2800"/>
          </a:p>
          <a:p>
            <a:br>
              <a:rPr lang="en-US"/>
            </a:br>
            <a:endParaRPr lang="en-GB" dirty="0"/>
          </a:p>
        </p:txBody>
      </p:sp>
      <p:pic>
        <p:nvPicPr>
          <p:cNvPr id="9" name="Graphic 8" descr="Research">
            <a:extLst>
              <a:ext uri="{FF2B5EF4-FFF2-40B4-BE49-F238E27FC236}">
                <a16:creationId xmlns:a16="http://schemas.microsoft.com/office/drawing/2014/main" id="{2CF9B6CB-C555-4AC6-94C9-78E19C339A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56" y="216297"/>
            <a:ext cx="914400" cy="914400"/>
          </a:xfrm>
          <a:prstGeom prst="rect">
            <a:avLst/>
          </a:prstGeom>
        </p:spPr>
      </p:pic>
    </p:spTree>
    <p:extLst>
      <p:ext uri="{BB962C8B-B14F-4D97-AF65-F5344CB8AC3E}">
        <p14:creationId xmlns:p14="http://schemas.microsoft.com/office/powerpoint/2010/main" val="392473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F13B07-E28C-43B3-A620-3B6DAF0BEBA9}"/>
              </a:ext>
            </a:extLst>
          </p:cNvPr>
          <p:cNvSpPr>
            <a:spLocks noGrp="1"/>
          </p:cNvSpPr>
          <p:nvPr>
            <p:ph type="title"/>
          </p:nvPr>
        </p:nvSpPr>
        <p:spPr>
          <a:xfrm>
            <a:off x="1127208" y="857251"/>
            <a:ext cx="4747280" cy="3098061"/>
          </a:xfrm>
        </p:spPr>
        <p:txBody>
          <a:bodyPr vert="horz" lIns="91440" tIns="45720" rIns="91440" bIns="45720" rtlCol="0" anchor="b">
            <a:normAutofit fontScale="90000"/>
          </a:bodyPr>
          <a:lstStyle/>
          <a:p>
            <a:r>
              <a:rPr lang="en-US" sz="4800" dirty="0">
                <a:solidFill>
                  <a:srgbClr val="FFFFFF"/>
                </a:solidFill>
              </a:rPr>
              <a:t>Mini-essay preparation.</a:t>
            </a:r>
            <a:br>
              <a:rPr lang="en-US" sz="4800" dirty="0">
                <a:solidFill>
                  <a:srgbClr val="FFFFFF"/>
                </a:solidFill>
              </a:rPr>
            </a:br>
            <a:br>
              <a:rPr lang="en-US" sz="4800" dirty="0">
                <a:solidFill>
                  <a:srgbClr val="FFFFFF"/>
                </a:solidFill>
              </a:rPr>
            </a:br>
            <a:r>
              <a:rPr lang="en-GB" sz="3200" dirty="0">
                <a:solidFill>
                  <a:schemeClr val="bg1"/>
                </a:solidFill>
              </a:rPr>
              <a:t>What are the justifications for and implications of claiming that there are absolute standards for “good art”?</a:t>
            </a:r>
            <a:endParaRPr lang="en-US" sz="3200" kern="1200" dirty="0">
              <a:solidFill>
                <a:schemeClr val="bg1"/>
              </a:solidFill>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encil">
            <a:extLst>
              <a:ext uri="{FF2B5EF4-FFF2-40B4-BE49-F238E27FC236}">
                <a16:creationId xmlns:a16="http://schemas.microsoft.com/office/drawing/2014/main" id="{E6222D52-F7D2-4D9A-BD07-8061BD761D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1595315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503</Words>
  <Application>Microsoft Office PowerPoint</Application>
  <PresentationFormat>Widescreen</PresentationFormat>
  <Paragraphs>52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Wingdings</vt:lpstr>
      <vt:lpstr>Office Theme</vt:lpstr>
      <vt:lpstr>Lesson 3 Interpretation and explanation.</vt:lpstr>
      <vt:lpstr> </vt:lpstr>
      <vt:lpstr>    Let’s vote!</vt:lpstr>
      <vt:lpstr>And the winner is…</vt:lpstr>
      <vt:lpstr>Warm-up:   Do you remember any of the 12 TOK concepts?</vt:lpstr>
      <vt:lpstr>Out of the TOK concepts, which ones are most significant in the Arts?</vt:lpstr>
      <vt:lpstr>Collaborative brainstorming and research: Interpretation and explanation in “The arts”?</vt:lpstr>
      <vt:lpstr>Mini-essay preparation.  What are the justifications for and implications of claiming that there are absolute standards for “good 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Interpretation and explanation.</dc:title>
  <dc:creator>An Gulinck - Head of French</dc:creator>
  <cp:lastModifiedBy>An Gulinck - Head of French</cp:lastModifiedBy>
  <cp:revision>1</cp:revision>
  <dcterms:created xsi:type="dcterms:W3CDTF">2021-10-11T03:25:56Z</dcterms:created>
  <dcterms:modified xsi:type="dcterms:W3CDTF">2021-10-11T03:32:20Z</dcterms:modified>
</cp:coreProperties>
</file>