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72" r:id="rId5"/>
    <p:sldId id="273" r:id="rId6"/>
    <p:sldId id="274" r:id="rId7"/>
    <p:sldId id="275"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 Gulinck - Head of French" initials="AG-HoF" lastIdx="1" clrIdx="0">
    <p:extLst>
      <p:ext uri="{19B8F6BF-5375-455C-9EA6-DF929625EA0E}">
        <p15:presenceInfo xmlns:p15="http://schemas.microsoft.com/office/powerpoint/2012/main" userId="S::An.Gulinck@bisvietnam.com::8ffac3bf-19f0-4f71-96c1-e131982e1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82" autoAdjust="0"/>
  </p:normalViewPr>
  <p:slideViewPr>
    <p:cSldViewPr snapToGrid="0">
      <p:cViewPr varScale="1">
        <p:scale>
          <a:sx n="53" d="100"/>
          <a:sy n="53" d="100"/>
        </p:scale>
        <p:origin x="117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59431-41D1-4AE5-B3D3-9470A3C1156E}"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B07AB-7616-4B03-8189-C290AE6B8C78}" type="slidenum">
              <a:rPr lang="en-GB" smtClean="0"/>
              <a:t>‹#›</a:t>
            </a:fld>
            <a:endParaRPr lang="en-GB"/>
          </a:p>
        </p:txBody>
      </p:sp>
    </p:spTree>
    <p:extLst>
      <p:ext uri="{BB962C8B-B14F-4D97-AF65-F5344CB8AC3E}">
        <p14:creationId xmlns:p14="http://schemas.microsoft.com/office/powerpoint/2010/main" val="2123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from www.pixabay.com</a:t>
            </a:r>
          </a:p>
        </p:txBody>
      </p:sp>
      <p:sp>
        <p:nvSpPr>
          <p:cNvPr id="4" name="Slide Number Placeholder 3"/>
          <p:cNvSpPr>
            <a:spLocks noGrp="1"/>
          </p:cNvSpPr>
          <p:nvPr>
            <p:ph type="sldNum" sz="quarter" idx="5"/>
          </p:nvPr>
        </p:nvSpPr>
        <p:spPr/>
        <p:txBody>
          <a:bodyPr/>
          <a:lstStyle/>
          <a:p>
            <a:fld id="{167B07AB-7616-4B03-8189-C290AE6B8C78}" type="slidenum">
              <a:rPr lang="en-GB" smtClean="0"/>
              <a:t>1</a:t>
            </a:fld>
            <a:endParaRPr lang="en-GB"/>
          </a:p>
        </p:txBody>
      </p:sp>
    </p:spTree>
    <p:extLst>
      <p:ext uri="{BB962C8B-B14F-4D97-AF65-F5344CB8AC3E}">
        <p14:creationId xmlns:p14="http://schemas.microsoft.com/office/powerpoint/2010/main" val="3326018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Warm-up: link to previous lesson: what kinds of art forms/disciplines within art exist? </a:t>
            </a:r>
            <a:r>
              <a:rPr lang="en-US" sz="1200" i="1" kern="1200" dirty="0">
                <a:solidFill>
                  <a:schemeClr val="tx1"/>
                </a:solidFill>
                <a:effectLst/>
                <a:latin typeface="+mn-lt"/>
                <a:ea typeface="+mn-ea"/>
                <a:cs typeface="+mn-cs"/>
              </a:rPr>
              <a:t>Think-pair-share.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2</a:t>
            </a:fld>
            <a:endParaRPr lang="en-GB"/>
          </a:p>
        </p:txBody>
      </p:sp>
    </p:spTree>
    <p:extLst>
      <p:ext uri="{BB962C8B-B14F-4D97-AF65-F5344CB8AC3E}">
        <p14:creationId xmlns:p14="http://schemas.microsoft.com/office/powerpoint/2010/main" val="79510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 from www.pixabay.com</a:t>
            </a:r>
          </a:p>
        </p:txBody>
      </p:sp>
      <p:sp>
        <p:nvSpPr>
          <p:cNvPr id="4" name="Slide Number Placeholder 3"/>
          <p:cNvSpPr>
            <a:spLocks noGrp="1"/>
          </p:cNvSpPr>
          <p:nvPr>
            <p:ph type="sldNum" sz="quarter" idx="5"/>
          </p:nvPr>
        </p:nvSpPr>
        <p:spPr/>
        <p:txBody>
          <a:bodyPr/>
          <a:lstStyle/>
          <a:p>
            <a:fld id="{167B07AB-7616-4B03-8189-C290AE6B8C78}" type="slidenum">
              <a:rPr lang="en-GB" smtClean="0"/>
              <a:t>3</a:t>
            </a:fld>
            <a:endParaRPr lang="en-GB"/>
          </a:p>
        </p:txBody>
      </p:sp>
    </p:spTree>
    <p:extLst>
      <p:ext uri="{BB962C8B-B14F-4D97-AF65-F5344CB8AC3E}">
        <p14:creationId xmlns:p14="http://schemas.microsoft.com/office/powerpoint/2010/main" val="233012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What makes a good work of art? </a:t>
            </a:r>
            <a:r>
              <a:rPr lang="en-US" sz="1200" kern="1200" dirty="0">
                <a:solidFill>
                  <a:schemeClr val="tx1"/>
                </a:solidFill>
                <a:effectLst/>
                <a:latin typeface="+mn-lt"/>
                <a:ea typeface="+mn-ea"/>
                <a:cs typeface="+mn-cs"/>
              </a:rPr>
              <a:t>(review of the elements that help us define art, quick recall, whole class).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4</a:t>
            </a:fld>
            <a:endParaRPr lang="en-GB"/>
          </a:p>
        </p:txBody>
      </p:sp>
    </p:spTree>
    <p:extLst>
      <p:ext uri="{BB962C8B-B14F-4D97-AF65-F5344CB8AC3E}">
        <p14:creationId xmlns:p14="http://schemas.microsoft.com/office/powerpoint/2010/main" val="253581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Tell students that you will now move on to the main activity of this unit plan. They will have to create a mock artwork in a limited time frame. Explain that it is meant to be a fun task, and that actual quality of the work of art is not really that important for the purpose of the lesson. Encourage a </a:t>
            </a:r>
            <a:r>
              <a:rPr lang="en-GB" sz="1200" kern="1200" dirty="0" err="1">
                <a:solidFill>
                  <a:schemeClr val="tx1"/>
                </a:solidFill>
                <a:effectLst/>
                <a:latin typeface="+mn-lt"/>
                <a:ea typeface="+mn-ea"/>
                <a:cs typeface="+mn-cs"/>
              </a:rPr>
              <a:t>humouristic</a:t>
            </a:r>
            <a:r>
              <a:rPr lang="en-GB" sz="1200" kern="1200" dirty="0">
                <a:solidFill>
                  <a:schemeClr val="tx1"/>
                </a:solidFill>
                <a:effectLst/>
                <a:latin typeface="+mn-lt"/>
                <a:ea typeface="+mn-ea"/>
                <a:cs typeface="+mn-cs"/>
              </a:rPr>
              <a:t>, tongue-in-cheek approach.</a:t>
            </a:r>
          </a:p>
          <a:p>
            <a:pPr lvl="0"/>
            <a:r>
              <a:rPr lang="en-GB" sz="1200" kern="1200" dirty="0">
                <a:solidFill>
                  <a:schemeClr val="tx1"/>
                </a:solidFill>
                <a:effectLst/>
                <a:latin typeface="+mn-lt"/>
                <a:ea typeface="+mn-ea"/>
                <a:cs typeface="+mn-cs"/>
              </a:rPr>
              <a:t>Students can use anything they find in their immediate environment to create this work of art. (classroom/school/home: depending on the setting in which the lesson is taught).</a:t>
            </a:r>
          </a:p>
          <a:p>
            <a:pPr lvl="0"/>
            <a:r>
              <a:rPr lang="en-GB" sz="1200" kern="1200" dirty="0">
                <a:solidFill>
                  <a:schemeClr val="tx1"/>
                </a:solidFill>
                <a:effectLst/>
                <a:latin typeface="+mn-lt"/>
                <a:ea typeface="+mn-ea"/>
                <a:cs typeface="+mn-cs"/>
              </a:rPr>
              <a:t>They can use the rest of the lesson (and after school, if desired) to complete the task. At the start of next lesson, they will present their “mock/fake” art work.</a:t>
            </a: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5</a:t>
            </a:fld>
            <a:endParaRPr lang="en-GB"/>
          </a:p>
        </p:txBody>
      </p:sp>
    </p:spTree>
    <p:extLst>
      <p:ext uri="{BB962C8B-B14F-4D97-AF65-F5344CB8AC3E}">
        <p14:creationId xmlns:p14="http://schemas.microsoft.com/office/powerpoint/2010/main" val="383307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Encourage students to explore a range of artistic disciplines and/or media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dance, sound poetry, performance art, installation art, music…).</a:t>
            </a:r>
          </a:p>
          <a:p>
            <a:pPr lvl="0"/>
            <a:r>
              <a:rPr lang="en-GB" sz="1200" kern="1200" dirty="0">
                <a:solidFill>
                  <a:schemeClr val="tx1"/>
                </a:solidFill>
                <a:effectLst/>
                <a:latin typeface="+mn-lt"/>
                <a:ea typeface="+mn-ea"/>
                <a:cs typeface="+mn-cs"/>
              </a:rPr>
              <a:t>Students should give each artwork a title.</a:t>
            </a:r>
          </a:p>
          <a:p>
            <a:pPr lvl="0"/>
            <a:r>
              <a:rPr lang="en-GB" sz="1200" kern="1200" dirty="0">
                <a:solidFill>
                  <a:schemeClr val="tx1"/>
                </a:solidFill>
                <a:effectLst/>
                <a:latin typeface="+mn-lt"/>
                <a:ea typeface="+mn-ea"/>
                <a:cs typeface="+mn-cs"/>
              </a:rPr>
              <a:t>Students should be prepared to say what the work of art is about</a:t>
            </a:r>
          </a:p>
          <a:p>
            <a:pPr lvl="0"/>
            <a:r>
              <a:rPr lang="en-GB" sz="1200" kern="1200" dirty="0">
                <a:solidFill>
                  <a:schemeClr val="tx1"/>
                </a:solidFill>
                <a:effectLst/>
                <a:latin typeface="+mn-lt"/>
                <a:ea typeface="+mn-ea"/>
                <a:cs typeface="+mn-cs"/>
              </a:rPr>
              <a:t>Explain that the aim of the task is not to create a work of art that will pass the IBDP art exam criteria, but instead, that it aims to convince the class/audience that the work is truly worthy of artistic recognition.</a:t>
            </a:r>
          </a:p>
          <a:p>
            <a:pPr lvl="0"/>
            <a:r>
              <a:rPr lang="en-GB" sz="1200" kern="1200" dirty="0">
                <a:solidFill>
                  <a:schemeClr val="tx1"/>
                </a:solidFill>
                <a:effectLst/>
                <a:latin typeface="+mn-lt"/>
                <a:ea typeface="+mn-ea"/>
                <a:cs typeface="+mn-cs"/>
              </a:rPr>
              <a:t>Each student will get 1 to 2 minutes to present their work of art to the class.</a:t>
            </a:r>
          </a:p>
          <a:p>
            <a:pPr lvl="0"/>
            <a:r>
              <a:rPr lang="en-GB" sz="1200" kern="1200" dirty="0">
                <a:solidFill>
                  <a:schemeClr val="tx1"/>
                </a:solidFill>
                <a:effectLst/>
                <a:latin typeface="+mn-lt"/>
                <a:ea typeface="+mn-ea"/>
                <a:cs typeface="+mn-cs"/>
              </a:rPr>
              <a:t>The audience will vote the winner (=most convincing artwork).</a:t>
            </a:r>
          </a:p>
          <a:p>
            <a:pPr lvl="0"/>
            <a:r>
              <a:rPr lang="en-GB" sz="1200" kern="1200" dirty="0">
                <a:solidFill>
                  <a:schemeClr val="tx1"/>
                </a:solidFill>
                <a:effectLst/>
                <a:latin typeface="+mn-lt"/>
                <a:ea typeface="+mn-ea"/>
                <a:cs typeface="+mn-cs"/>
              </a:rPr>
              <a:t>Tell students that they will present their work of art at the start of the next lesson. Less confident students might create a video recording of their art and/or explanation.</a:t>
            </a:r>
          </a:p>
          <a:p>
            <a:pPr lvl="0"/>
            <a:r>
              <a:rPr lang="en-GB" sz="1200" kern="1200" dirty="0">
                <a:solidFill>
                  <a:schemeClr val="tx1"/>
                </a:solidFill>
                <a:effectLst/>
                <a:latin typeface="+mn-lt"/>
                <a:ea typeface="+mn-ea"/>
                <a:cs typeface="+mn-cs"/>
              </a:rPr>
              <a:t>If desired/suitable, this activity can be completed in small groups.</a:t>
            </a: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6</a:t>
            </a:fld>
            <a:endParaRPr lang="en-GB"/>
          </a:p>
        </p:txBody>
      </p:sp>
    </p:spTree>
    <p:extLst>
      <p:ext uri="{BB962C8B-B14F-4D97-AF65-F5344CB8AC3E}">
        <p14:creationId xmlns:p14="http://schemas.microsoft.com/office/powerpoint/2010/main" val="118325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TIP: The following examples created by students of might help guide your students: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bizarre expressive dance about the pressures of life at IBDP, sound poetry, a photo of undone dishes during lockdown, a still life made of rationed food items, food haikus, abstract paintings, installation art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67B07AB-7616-4B03-8189-C290AE6B8C78}" type="slidenum">
              <a:rPr lang="en-GB" smtClean="0"/>
              <a:t>7</a:t>
            </a:fld>
            <a:endParaRPr lang="en-GB"/>
          </a:p>
        </p:txBody>
      </p:sp>
    </p:spTree>
    <p:extLst>
      <p:ext uri="{BB962C8B-B14F-4D97-AF65-F5344CB8AC3E}">
        <p14:creationId xmlns:p14="http://schemas.microsoft.com/office/powerpoint/2010/main" val="1125194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students that the exercise is meant to be fun and tongue-in-cheek. Students should try to see what they could get away with in terms of selling something as art. The aim is NOT to spend hours and hours creating beautiful paintings or harmonious songs. The activity aims to uncover TOK elements. It is not an arts competition as such!</a:t>
            </a:r>
          </a:p>
        </p:txBody>
      </p:sp>
      <p:sp>
        <p:nvSpPr>
          <p:cNvPr id="4" name="Slide Number Placeholder 3"/>
          <p:cNvSpPr>
            <a:spLocks noGrp="1"/>
          </p:cNvSpPr>
          <p:nvPr>
            <p:ph type="sldNum" sz="quarter" idx="5"/>
          </p:nvPr>
        </p:nvSpPr>
        <p:spPr/>
        <p:txBody>
          <a:bodyPr/>
          <a:lstStyle/>
          <a:p>
            <a:fld id="{167B07AB-7616-4B03-8189-C290AE6B8C78}" type="slidenum">
              <a:rPr lang="en-GB" smtClean="0"/>
              <a:t>8</a:t>
            </a:fld>
            <a:endParaRPr lang="en-GB"/>
          </a:p>
        </p:txBody>
      </p:sp>
    </p:spTree>
    <p:extLst>
      <p:ext uri="{BB962C8B-B14F-4D97-AF65-F5344CB8AC3E}">
        <p14:creationId xmlns:p14="http://schemas.microsoft.com/office/powerpoint/2010/main" val="3480757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2071-8A23-4C12-9163-9B9692B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1FC827-9893-41D2-A9B1-0E4BDB0D0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569E47-8A8A-4740-8F67-57055D74E85D}"/>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C496E273-AAF3-407B-8A92-67ED7B1BAA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741BC-EB9F-477A-B7A8-087E4AACC81E}"/>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00334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8EE0-646B-4781-A9A3-57CE084826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FB0174-2FFB-4F2A-89B5-90D199BCCC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4729F-2915-4577-81B9-0B9B616A5BD0}"/>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008914A0-8EC8-43C0-9567-F4CF1D8D02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6D3408-ADAF-4B88-9157-7379E01B28C7}"/>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21332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545AFE-D00C-449D-98C4-2BBFCD4DC9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0F5D58-3DE8-4CEE-96E1-AA30377B11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58BB8-19ED-4537-AB14-E27DC14E553F}"/>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558282E5-B6B9-490D-B6C3-002640D3F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370F1-0473-4DE6-9F6F-1F8A9B4D8CB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024585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9F14-EE83-4F17-92AC-E8CC29D1AD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F1C403-2080-4590-9B8C-68551E3CB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A69FB8-4587-43F5-8646-7F7975FF513E}"/>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B83053C2-652F-43DA-8924-D37E51D225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8A2CB-F16C-472A-B474-B72AAE0A0D17}"/>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25772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172E-8166-42D4-A35A-4F76B5605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AF7ADA-E50C-41E5-9FB8-20067C542C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F23771-AC46-4397-B336-85213440463A}"/>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A7F4379D-4774-48C0-B9D9-C93C23991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17A4B1-2CBD-4213-B937-4465BB9E33F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56094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CE61-F0B7-437F-ABD4-99A614AC66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325152-7D7B-4A05-AC4A-A4C84E17F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F82614-BD45-4A2B-A151-B5170A993F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2A2A17-AA33-4B0A-9B3D-0C586638FD19}"/>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6" name="Footer Placeholder 5">
            <a:extLst>
              <a:ext uri="{FF2B5EF4-FFF2-40B4-BE49-F238E27FC236}">
                <a16:creationId xmlns:a16="http://schemas.microsoft.com/office/drawing/2014/main" id="{E80FBE8B-4824-49E6-B708-D1EDE5E5BA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B3AF38-9B8C-4CDC-AC2B-451A5064B29C}"/>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400675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79DEA-3D64-49DA-99E0-AD895AB4CC5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D318B9-B807-4BC5-B619-F19864053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9C1BF-EEBB-4FB3-9555-3C131E536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7685A-01EE-4BF9-866F-177E0B1E83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9753E1-3BE6-4BB4-BB58-48A29841C0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2E29A23-E1DE-4122-B240-58B4334BE104}"/>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8" name="Footer Placeholder 7">
            <a:extLst>
              <a:ext uri="{FF2B5EF4-FFF2-40B4-BE49-F238E27FC236}">
                <a16:creationId xmlns:a16="http://schemas.microsoft.com/office/drawing/2014/main" id="{5D26BA3C-CC6B-4B0F-86BB-0FDC90BC10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6E3DB0-A72C-4FDB-BF9B-8A65A4C83E71}"/>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392858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2A3A-311C-4C9F-AD06-5703423AF5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3C4C69-67FB-4EF6-AFC8-DB889B778BBC}"/>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4" name="Footer Placeholder 3">
            <a:extLst>
              <a:ext uri="{FF2B5EF4-FFF2-40B4-BE49-F238E27FC236}">
                <a16:creationId xmlns:a16="http://schemas.microsoft.com/office/drawing/2014/main" id="{E07240BB-F6E5-4D09-938E-B026FCCBA59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A4BC8E-8D67-4437-8E39-B08CE6C28D32}"/>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0654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1CD83-B1DC-4EC3-AE10-6C922E2B46AF}"/>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3" name="Footer Placeholder 2">
            <a:extLst>
              <a:ext uri="{FF2B5EF4-FFF2-40B4-BE49-F238E27FC236}">
                <a16:creationId xmlns:a16="http://schemas.microsoft.com/office/drawing/2014/main" id="{8B754C8A-3F12-4287-9D90-AB623E9E2E1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ED2436-C917-4747-8D09-6E7749290EA9}"/>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131786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B8DE8-9F80-4684-A325-90CB13DBC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125D82-13C5-4E44-B17F-E8EB1F74FE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A0A277-4252-47C3-80E3-0568D8941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8CA428-EED4-44BE-8DBF-A05F04132A1D}"/>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6" name="Footer Placeholder 5">
            <a:extLst>
              <a:ext uri="{FF2B5EF4-FFF2-40B4-BE49-F238E27FC236}">
                <a16:creationId xmlns:a16="http://schemas.microsoft.com/office/drawing/2014/main" id="{10A6B443-C610-470B-B9E9-24A00BC50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034312-CB39-40B4-828A-C5CC6616104A}"/>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695871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29C0-C54B-46CD-A979-D19CF0D7C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EC10CD-6796-44A2-8886-0FB9344B9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83B89A9-371B-4D3F-847B-0C8226E51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5F28F-0B11-4F3D-B863-699CF4740FD8}"/>
              </a:ext>
            </a:extLst>
          </p:cNvPr>
          <p:cNvSpPr>
            <a:spLocks noGrp="1"/>
          </p:cNvSpPr>
          <p:nvPr>
            <p:ph type="dt" sz="half" idx="10"/>
          </p:nvPr>
        </p:nvSpPr>
        <p:spPr/>
        <p:txBody>
          <a:bodyPr/>
          <a:lstStyle/>
          <a:p>
            <a:fld id="{1F3FED37-2C64-4043-8AF5-0444BC9B96B7}" type="datetimeFigureOut">
              <a:rPr lang="en-GB" smtClean="0"/>
              <a:t>11/10/2021</a:t>
            </a:fld>
            <a:endParaRPr lang="en-GB"/>
          </a:p>
        </p:txBody>
      </p:sp>
      <p:sp>
        <p:nvSpPr>
          <p:cNvPr id="6" name="Footer Placeholder 5">
            <a:extLst>
              <a:ext uri="{FF2B5EF4-FFF2-40B4-BE49-F238E27FC236}">
                <a16:creationId xmlns:a16="http://schemas.microsoft.com/office/drawing/2014/main" id="{5BFDBE65-1C5B-416D-88FC-E90916AAD1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209407-3A4A-4527-A511-AC9E02F5F0D0}"/>
              </a:ext>
            </a:extLst>
          </p:cNvPr>
          <p:cNvSpPr>
            <a:spLocks noGrp="1"/>
          </p:cNvSpPr>
          <p:nvPr>
            <p:ph type="sldNum" sz="quarter" idx="12"/>
          </p:nvPr>
        </p:nvSpPr>
        <p:spPr/>
        <p:txBody>
          <a:bodyPr/>
          <a:lstStyle/>
          <a:p>
            <a:fld id="{1C7EDFA9-DD2E-4FE8-AE36-B902E9417D66}" type="slidenum">
              <a:rPr lang="en-GB" smtClean="0"/>
              <a:t>‹#›</a:t>
            </a:fld>
            <a:endParaRPr lang="en-GB"/>
          </a:p>
        </p:txBody>
      </p:sp>
    </p:spTree>
    <p:extLst>
      <p:ext uri="{BB962C8B-B14F-4D97-AF65-F5344CB8AC3E}">
        <p14:creationId xmlns:p14="http://schemas.microsoft.com/office/powerpoint/2010/main" val="21579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6C2CE-719C-43C2-89B9-BCB948D9F6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52B25A-F1F0-48F5-8720-ADCCD0E77D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80DE39-48D5-4E4F-BDD0-1ABDBF896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FED37-2C64-4043-8AF5-0444BC9B96B7}" type="datetimeFigureOut">
              <a:rPr lang="en-GB" smtClean="0"/>
              <a:t>11/10/2021</a:t>
            </a:fld>
            <a:endParaRPr lang="en-GB"/>
          </a:p>
        </p:txBody>
      </p:sp>
      <p:sp>
        <p:nvSpPr>
          <p:cNvPr id="5" name="Footer Placeholder 4">
            <a:extLst>
              <a:ext uri="{FF2B5EF4-FFF2-40B4-BE49-F238E27FC236}">
                <a16:creationId xmlns:a16="http://schemas.microsoft.com/office/drawing/2014/main" id="{A574BA4B-B8BA-416A-90BF-7B7D378A00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8FA9A22-C313-4050-B6C6-A64F1C7C1C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EDFA9-DD2E-4FE8-AE36-B902E9417D66}" type="slidenum">
              <a:rPr lang="en-GB" smtClean="0"/>
              <a:t>‹#›</a:t>
            </a:fld>
            <a:endParaRPr lang="en-GB"/>
          </a:p>
        </p:txBody>
      </p:sp>
    </p:spTree>
    <p:extLst>
      <p:ext uri="{BB962C8B-B14F-4D97-AF65-F5344CB8AC3E}">
        <p14:creationId xmlns:p14="http://schemas.microsoft.com/office/powerpoint/2010/main" val="297990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10BD201-F356-41C7-AEBA-20F5BAF01792}"/>
              </a:ext>
            </a:extLst>
          </p:cNvPr>
          <p:cNvPicPr>
            <a:picLocks noChangeAspect="1"/>
          </p:cNvPicPr>
          <p:nvPr/>
        </p:nvPicPr>
        <p:blipFill rotWithShape="1">
          <a:blip r:embed="rId3"/>
          <a:srcRect l="444"/>
          <a:stretch/>
        </p:blipFill>
        <p:spPr>
          <a:xfrm>
            <a:off x="20" y="10"/>
            <a:ext cx="12191980" cy="6857990"/>
          </a:xfrm>
          <a:prstGeom prst="rect">
            <a:avLst/>
          </a:prstGeom>
        </p:spPr>
      </p:pic>
      <p:sp>
        <p:nvSpPr>
          <p:cNvPr id="18"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A0C77C49-1705-4834-90CA-2F0C082424B8}"/>
              </a:ext>
            </a:extLst>
          </p:cNvPr>
          <p:cNvSpPr>
            <a:spLocks noGrp="1"/>
          </p:cNvSpPr>
          <p:nvPr>
            <p:ph type="ctrTitle"/>
          </p:nvPr>
        </p:nvSpPr>
        <p:spPr>
          <a:xfrm>
            <a:off x="3325473" y="1924619"/>
            <a:ext cx="5541054" cy="1655378"/>
          </a:xfrm>
        </p:spPr>
        <p:txBody>
          <a:bodyPr>
            <a:normAutofit/>
          </a:bodyPr>
          <a:lstStyle/>
          <a:p>
            <a:br>
              <a:rPr lang="en-GB" sz="4400" dirty="0"/>
            </a:br>
            <a:r>
              <a:rPr lang="en-GB" sz="1300" dirty="0"/>
              <a:t>Lesson 2:</a:t>
            </a:r>
            <a:br>
              <a:rPr lang="en-GB" sz="4400" dirty="0"/>
            </a:br>
            <a:r>
              <a:rPr lang="en-GB" sz="4400" dirty="0"/>
              <a:t>Convince me it’s art!</a:t>
            </a:r>
          </a:p>
        </p:txBody>
      </p:sp>
      <p:sp>
        <p:nvSpPr>
          <p:cNvPr id="3" name="Subtitle 2">
            <a:extLst>
              <a:ext uri="{FF2B5EF4-FFF2-40B4-BE49-F238E27FC236}">
                <a16:creationId xmlns:a16="http://schemas.microsoft.com/office/drawing/2014/main" id="{851949B7-A1E6-4058-8D1D-4D640231CC01}"/>
              </a:ext>
            </a:extLst>
          </p:cNvPr>
          <p:cNvSpPr>
            <a:spLocks noGrp="1"/>
          </p:cNvSpPr>
          <p:nvPr>
            <p:ph type="subTitle" idx="1"/>
          </p:nvPr>
        </p:nvSpPr>
        <p:spPr>
          <a:xfrm>
            <a:off x="3880419" y="3668285"/>
            <a:ext cx="4431162" cy="1337967"/>
          </a:xfrm>
        </p:spPr>
        <p:txBody>
          <a:bodyPr>
            <a:normAutofit/>
          </a:bodyPr>
          <a:lstStyle/>
          <a:p>
            <a:r>
              <a:rPr lang="en-GB" dirty="0"/>
              <a:t>A hands-on activity that gets to the crux of what art is all about.</a:t>
            </a:r>
          </a:p>
        </p:txBody>
      </p:sp>
    </p:spTree>
    <p:extLst>
      <p:ext uri="{BB962C8B-B14F-4D97-AF65-F5344CB8AC3E}">
        <p14:creationId xmlns:p14="http://schemas.microsoft.com/office/powerpoint/2010/main" val="231382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400" b="1" kern="1200" dirty="0">
                <a:solidFill>
                  <a:srgbClr val="FFFFFF"/>
                </a:solidFill>
                <a:latin typeface="+mj-lt"/>
                <a:ea typeface="+mj-ea"/>
                <a:cs typeface="+mj-cs"/>
              </a:rPr>
              <a:t>Warm-up: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b="1" i="1" dirty="0">
                <a:solidFill>
                  <a:srgbClr val="FFFFFF"/>
                </a:solidFill>
              </a:rPr>
              <a:t>What kind of art forms or disciplines within the arts do you remember from last lesson</a:t>
            </a:r>
            <a:r>
              <a:rPr lang="en-US" sz="3400" b="1" i="1" kern="1200" dirty="0">
                <a:solidFill>
                  <a:srgbClr val="FFFFFF"/>
                </a:solidFill>
                <a:latin typeface="+mj-lt"/>
                <a:ea typeface="+mj-ea"/>
                <a:cs typeface="+mj-cs"/>
              </a:rPr>
              <a:t>?</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ghtbulb">
            <a:extLst>
              <a:ext uri="{FF2B5EF4-FFF2-40B4-BE49-F238E27FC236}">
                <a16:creationId xmlns:a16="http://schemas.microsoft.com/office/drawing/2014/main" id="{1B29BD33-EAB7-456A-A1D3-D144361444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428144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9A15018-E8B6-4830-A8B1-2527EB8B41EE}"/>
              </a:ext>
            </a:extLst>
          </p:cNvPr>
          <p:cNvPicPr>
            <a:picLocks noChangeAspect="1"/>
          </p:cNvPicPr>
          <p:nvPr/>
        </p:nvPicPr>
        <p:blipFill>
          <a:blip r:embed="rId3"/>
          <a:stretch>
            <a:fillRect/>
          </a:stretch>
        </p:blipFill>
        <p:spPr>
          <a:xfrm>
            <a:off x="457200" y="482600"/>
            <a:ext cx="3214688" cy="1677988"/>
          </a:xfrm>
          <a:prstGeom prst="rect">
            <a:avLst/>
          </a:prstGeom>
        </p:spPr>
      </p:pic>
      <p:pic>
        <p:nvPicPr>
          <p:cNvPr id="9" name="Picture 8">
            <a:extLst>
              <a:ext uri="{FF2B5EF4-FFF2-40B4-BE49-F238E27FC236}">
                <a16:creationId xmlns:a16="http://schemas.microsoft.com/office/drawing/2014/main" id="{A8B83563-F118-43FB-9886-6DECB4203D24}"/>
              </a:ext>
            </a:extLst>
          </p:cNvPr>
          <p:cNvPicPr>
            <a:picLocks noChangeAspect="1"/>
          </p:cNvPicPr>
          <p:nvPr/>
        </p:nvPicPr>
        <p:blipFill>
          <a:blip r:embed="rId4"/>
          <a:stretch>
            <a:fillRect/>
          </a:stretch>
        </p:blipFill>
        <p:spPr>
          <a:xfrm>
            <a:off x="457200" y="2236788"/>
            <a:ext cx="3214688" cy="1755775"/>
          </a:xfrm>
          <a:prstGeom prst="rect">
            <a:avLst/>
          </a:prstGeom>
        </p:spPr>
      </p:pic>
      <p:pic>
        <p:nvPicPr>
          <p:cNvPr id="7" name="Picture 6">
            <a:extLst>
              <a:ext uri="{FF2B5EF4-FFF2-40B4-BE49-F238E27FC236}">
                <a16:creationId xmlns:a16="http://schemas.microsoft.com/office/drawing/2014/main" id="{86015120-1D1F-4397-9FEC-EE93B1159318}"/>
              </a:ext>
            </a:extLst>
          </p:cNvPr>
          <p:cNvPicPr>
            <a:picLocks noChangeAspect="1"/>
          </p:cNvPicPr>
          <p:nvPr/>
        </p:nvPicPr>
        <p:blipFill>
          <a:blip r:embed="rId5"/>
          <a:stretch>
            <a:fillRect/>
          </a:stretch>
        </p:blipFill>
        <p:spPr>
          <a:xfrm>
            <a:off x="3748088" y="482600"/>
            <a:ext cx="1660525" cy="2679700"/>
          </a:xfrm>
          <a:prstGeom prst="rect">
            <a:avLst/>
          </a:prstGeom>
        </p:spPr>
      </p:pic>
      <p:pic>
        <p:nvPicPr>
          <p:cNvPr id="8" name="Picture 7">
            <a:extLst>
              <a:ext uri="{FF2B5EF4-FFF2-40B4-BE49-F238E27FC236}">
                <a16:creationId xmlns:a16="http://schemas.microsoft.com/office/drawing/2014/main" id="{4161447E-E772-4371-AC24-A420E4998EC2}"/>
              </a:ext>
            </a:extLst>
          </p:cNvPr>
          <p:cNvPicPr>
            <a:picLocks noChangeAspect="1"/>
          </p:cNvPicPr>
          <p:nvPr/>
        </p:nvPicPr>
        <p:blipFill>
          <a:blip r:embed="rId6"/>
          <a:stretch>
            <a:fillRect/>
          </a:stretch>
        </p:blipFill>
        <p:spPr>
          <a:xfrm>
            <a:off x="457200" y="4070350"/>
            <a:ext cx="1292225" cy="2305050"/>
          </a:xfrm>
          <a:prstGeom prst="rect">
            <a:avLst/>
          </a:prstGeom>
        </p:spPr>
      </p:pic>
      <p:pic>
        <p:nvPicPr>
          <p:cNvPr id="6" name="Picture 5">
            <a:extLst>
              <a:ext uri="{FF2B5EF4-FFF2-40B4-BE49-F238E27FC236}">
                <a16:creationId xmlns:a16="http://schemas.microsoft.com/office/drawing/2014/main" id="{53DBC6AD-F3F5-49DD-8E81-37ABEBAAB5DB}"/>
              </a:ext>
            </a:extLst>
          </p:cNvPr>
          <p:cNvPicPr>
            <a:picLocks noChangeAspect="1"/>
          </p:cNvPicPr>
          <p:nvPr/>
        </p:nvPicPr>
        <p:blipFill>
          <a:blip r:embed="rId7"/>
          <a:stretch>
            <a:fillRect/>
          </a:stretch>
        </p:blipFill>
        <p:spPr>
          <a:xfrm>
            <a:off x="1827213" y="4070350"/>
            <a:ext cx="3581400" cy="2305050"/>
          </a:xfrm>
          <a:prstGeom prst="rect">
            <a:avLst/>
          </a:prstGeom>
        </p:spPr>
      </p:pic>
      <p:pic>
        <p:nvPicPr>
          <p:cNvPr id="11" name="Picture 10">
            <a:extLst>
              <a:ext uri="{FF2B5EF4-FFF2-40B4-BE49-F238E27FC236}">
                <a16:creationId xmlns:a16="http://schemas.microsoft.com/office/drawing/2014/main" id="{E759F46B-DFB9-425D-B928-F23A6E8C36CC}"/>
              </a:ext>
            </a:extLst>
          </p:cNvPr>
          <p:cNvPicPr>
            <a:picLocks noChangeAspect="1"/>
          </p:cNvPicPr>
          <p:nvPr/>
        </p:nvPicPr>
        <p:blipFill>
          <a:blip r:embed="rId8"/>
          <a:stretch>
            <a:fillRect/>
          </a:stretch>
        </p:blipFill>
        <p:spPr>
          <a:xfrm>
            <a:off x="5486400" y="482600"/>
            <a:ext cx="6249988" cy="3587750"/>
          </a:xfrm>
          <a:prstGeom prst="rect">
            <a:avLst/>
          </a:prstGeom>
        </p:spPr>
      </p:pic>
      <p:pic>
        <p:nvPicPr>
          <p:cNvPr id="4" name="Picture 3">
            <a:extLst>
              <a:ext uri="{FF2B5EF4-FFF2-40B4-BE49-F238E27FC236}">
                <a16:creationId xmlns:a16="http://schemas.microsoft.com/office/drawing/2014/main" id="{4306D03E-9C98-4BAC-80D7-41DB25C464B8}"/>
              </a:ext>
            </a:extLst>
          </p:cNvPr>
          <p:cNvPicPr>
            <a:picLocks noChangeAspect="1"/>
          </p:cNvPicPr>
          <p:nvPr/>
        </p:nvPicPr>
        <p:blipFill>
          <a:blip r:embed="rId9"/>
          <a:stretch>
            <a:fillRect/>
          </a:stretch>
        </p:blipFill>
        <p:spPr>
          <a:xfrm>
            <a:off x="5486400" y="4146550"/>
            <a:ext cx="6249988" cy="2227263"/>
          </a:xfrm>
          <a:prstGeom prst="rect">
            <a:avLst/>
          </a:prstGeom>
        </p:spPr>
      </p:pic>
      <p:pic>
        <p:nvPicPr>
          <p:cNvPr id="10" name="Picture 9">
            <a:extLst>
              <a:ext uri="{FF2B5EF4-FFF2-40B4-BE49-F238E27FC236}">
                <a16:creationId xmlns:a16="http://schemas.microsoft.com/office/drawing/2014/main" id="{4BB5E95B-929F-45B4-A380-F09CED5C4A67}"/>
              </a:ext>
            </a:extLst>
          </p:cNvPr>
          <p:cNvPicPr>
            <a:picLocks noChangeAspect="1"/>
          </p:cNvPicPr>
          <p:nvPr/>
        </p:nvPicPr>
        <p:blipFill>
          <a:blip r:embed="rId10"/>
          <a:stretch>
            <a:fillRect/>
          </a:stretch>
        </p:blipFill>
        <p:spPr>
          <a:xfrm>
            <a:off x="3748088" y="3238500"/>
            <a:ext cx="1660525" cy="754063"/>
          </a:xfrm>
          <a:prstGeom prst="rect">
            <a:avLst/>
          </a:prstGeom>
        </p:spPr>
      </p:pic>
    </p:spTree>
    <p:extLst>
      <p:ext uri="{BB962C8B-B14F-4D97-AF65-F5344CB8AC3E}">
        <p14:creationId xmlns:p14="http://schemas.microsoft.com/office/powerpoint/2010/main" val="217861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3400" b="1" kern="1200" dirty="0">
                <a:solidFill>
                  <a:srgbClr val="FFFFFF"/>
                </a:solidFill>
                <a:latin typeface="+mj-lt"/>
                <a:ea typeface="+mj-ea"/>
                <a:cs typeface="+mj-cs"/>
              </a:rPr>
              <a:t>Warm-up: </a:t>
            </a:r>
            <a:br>
              <a:rPr lang="en-US" sz="3400" kern="1200" dirty="0">
                <a:solidFill>
                  <a:srgbClr val="FFFFFF"/>
                </a:solidFill>
                <a:latin typeface="+mj-lt"/>
                <a:ea typeface="+mj-ea"/>
                <a:cs typeface="+mj-cs"/>
              </a:rPr>
            </a:br>
            <a:br>
              <a:rPr lang="en-US" sz="3400" kern="1200" dirty="0">
                <a:solidFill>
                  <a:srgbClr val="FFFFFF"/>
                </a:solidFill>
                <a:latin typeface="+mj-lt"/>
                <a:ea typeface="+mj-ea"/>
                <a:cs typeface="+mj-cs"/>
              </a:rPr>
            </a:br>
            <a:r>
              <a:rPr lang="en-US" sz="3400" b="1" i="1" dirty="0">
                <a:solidFill>
                  <a:srgbClr val="FFFFFF"/>
                </a:solidFill>
              </a:rPr>
              <a:t>What makes art (good) art</a:t>
            </a:r>
            <a:r>
              <a:rPr lang="en-US" sz="3400" b="1" i="1" kern="1200" dirty="0">
                <a:solidFill>
                  <a:srgbClr val="FFFFFF"/>
                </a:solidFill>
                <a:latin typeface="+mj-lt"/>
                <a:ea typeface="+mj-ea"/>
                <a:cs typeface="+mj-cs"/>
              </a:rPr>
              <a:t>? (remember our definition of art from last lesson)</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Lightbulb">
            <a:extLst>
              <a:ext uri="{FF2B5EF4-FFF2-40B4-BE49-F238E27FC236}">
                <a16:creationId xmlns:a16="http://schemas.microsoft.com/office/drawing/2014/main" id="{1B29BD33-EAB7-456A-A1D3-D144361444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285709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6A6181-1E18-4DF5-8100-419AD78C2B2C}"/>
              </a:ext>
            </a:extLst>
          </p:cNvPr>
          <p:cNvPicPr>
            <a:picLocks noChangeAspect="1"/>
          </p:cNvPicPr>
          <p:nvPr/>
        </p:nvPicPr>
        <p:blipFill rotWithShape="1">
          <a:blip r:embed="rId3"/>
          <a:srcRect t="9091" r="27895"/>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D939D3-D42C-4CCC-8B29-230CA123450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Convince me it’s art!</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44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A90D-7E68-4326-B493-2AC669B959ED}"/>
              </a:ext>
            </a:extLst>
          </p:cNvPr>
          <p:cNvSpPr>
            <a:spLocks noGrp="1"/>
          </p:cNvSpPr>
          <p:nvPr>
            <p:ph type="title"/>
          </p:nvPr>
        </p:nvSpPr>
        <p:spPr>
          <a:xfrm>
            <a:off x="838201" y="565080"/>
            <a:ext cx="10515600" cy="1315091"/>
          </a:xfrm>
        </p:spPr>
        <p:txBody>
          <a:bodyPr>
            <a:normAutofit fontScale="90000"/>
          </a:bodyPr>
          <a:lstStyle/>
          <a:p>
            <a:r>
              <a:rPr lang="en-GB" b="1" dirty="0">
                <a:solidFill>
                  <a:schemeClr val="accent1">
                    <a:lumMod val="50000"/>
                  </a:schemeClr>
                </a:solidFill>
              </a:rPr>
              <a:t>Task: create a mock work of art. </a:t>
            </a:r>
            <a:br>
              <a:rPr lang="en-GB" dirty="0"/>
            </a:br>
            <a:r>
              <a:rPr lang="en-GB" sz="2700" b="1" dirty="0">
                <a:solidFill>
                  <a:schemeClr val="accent5">
                    <a:lumMod val="75000"/>
                  </a:schemeClr>
                </a:solidFill>
              </a:rPr>
              <a:t>Aim: convince the audience that the work is truly worthy of artistic recognition</a:t>
            </a:r>
            <a:r>
              <a:rPr lang="en-GB" sz="2700" dirty="0"/>
              <a:t>.</a:t>
            </a:r>
            <a:br>
              <a:rPr lang="en-GB" sz="2700" dirty="0"/>
            </a:br>
            <a:br>
              <a:rPr lang="en-GB" dirty="0"/>
            </a:br>
            <a:endParaRPr lang="en-GB" dirty="0"/>
          </a:p>
        </p:txBody>
      </p:sp>
      <p:sp>
        <p:nvSpPr>
          <p:cNvPr id="3" name="Rectangle 2">
            <a:extLst>
              <a:ext uri="{FF2B5EF4-FFF2-40B4-BE49-F238E27FC236}">
                <a16:creationId xmlns:a16="http://schemas.microsoft.com/office/drawing/2014/main" id="{EFA51994-FC18-49C4-BDD7-F20F2DA4A883}"/>
              </a:ext>
            </a:extLst>
          </p:cNvPr>
          <p:cNvSpPr/>
          <p:nvPr/>
        </p:nvSpPr>
        <p:spPr>
          <a:xfrm>
            <a:off x="838200" y="1479480"/>
            <a:ext cx="10515599" cy="5016758"/>
          </a:xfrm>
          <a:prstGeom prst="rect">
            <a:avLst/>
          </a:prstGeom>
          <a:solidFill>
            <a:schemeClr val="accent1">
              <a:lumMod val="20000"/>
              <a:lumOff val="80000"/>
            </a:schemeClr>
          </a:solidFill>
        </p:spPr>
        <p:txBody>
          <a:bodyPr wrap="square">
            <a:spAutoFit/>
          </a:bodyPr>
          <a:lstStyle/>
          <a:p>
            <a:pPr marL="342900" indent="-342900">
              <a:buFont typeface="Arial" panose="020B0604020202020204" pitchFamily="34" charset="0"/>
              <a:buChar char="•"/>
            </a:pPr>
            <a:r>
              <a:rPr lang="en-GB" sz="2000" kern="0" spc="25" dirty="0">
                <a:latin typeface="Calibri" panose="020F0502020204030204" pitchFamily="34" charset="0"/>
                <a:ea typeface="Times New Roman" panose="02020603050405020304" pitchFamily="18" charset="0"/>
              </a:rPr>
              <a:t>Use anything you can find in your immediate environment to create this fake work of art.</a:t>
            </a:r>
          </a:p>
          <a:p>
            <a:endParaRPr lang="en-GB" sz="2000" kern="0" spc="25" dirty="0">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GB" sz="2000" dirty="0"/>
              <a:t>Explore a range of artistic disciplines and/or media (</a:t>
            </a:r>
            <a:r>
              <a:rPr lang="en-GB" sz="2000" dirty="0" err="1"/>
              <a:t>eg</a:t>
            </a:r>
            <a:r>
              <a:rPr lang="en-GB" sz="2000" dirty="0"/>
              <a:t> dance, sound poetry, performance art, installation art, music…).</a:t>
            </a:r>
          </a:p>
          <a:p>
            <a:endParaRPr lang="en-GB" sz="2000" kern="0" spc="25" dirty="0">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GB" sz="2000" dirty="0"/>
              <a:t>Give your artwork a title and a deeper meaning.</a:t>
            </a:r>
          </a:p>
          <a:p>
            <a:endParaRPr lang="en-GB" sz="2000" kern="0" spc="25" dirty="0">
              <a:latin typeface="Calibri" panose="020F0502020204030204" pitchFamily="34" charset="0"/>
              <a:ea typeface="Times New Roman" panose="02020603050405020304" pitchFamily="18" charset="0"/>
            </a:endParaRPr>
          </a:p>
          <a:p>
            <a:endParaRPr lang="en-GB" sz="2000" kern="0" spc="25" dirty="0">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GB" sz="2000" dirty="0"/>
              <a:t>Be prepared to say what the work of art is about and why you have chosen the medium/style/artistic discipline.</a:t>
            </a:r>
          </a:p>
          <a:p>
            <a:endParaRPr lang="en-GB" sz="2000" kern="0" spc="25" dirty="0">
              <a:latin typeface="Calibri" panose="020F0502020204030204" pitchFamily="34" charset="0"/>
              <a:ea typeface="Times New Roman" panose="02020603050405020304" pitchFamily="18" charset="0"/>
            </a:endParaRPr>
          </a:p>
          <a:p>
            <a:endParaRPr lang="en-GB" sz="2000" dirty="0"/>
          </a:p>
          <a:p>
            <a:r>
              <a:rPr lang="en-GB" sz="2000" dirty="0"/>
              <a:t>Next lesson: present your work of art to the class. The audience will vote the winner (=most convincing artwork).</a:t>
            </a:r>
          </a:p>
          <a:p>
            <a:endParaRPr lang="en-GB" sz="2000" dirty="0"/>
          </a:p>
          <a:p>
            <a:r>
              <a:rPr lang="en-GB" sz="2000" kern="0" spc="25" dirty="0">
                <a:latin typeface="Calibri" panose="020F0502020204030204" pitchFamily="34" charset="0"/>
                <a:ea typeface="Times New Roman" panose="02020603050405020304" pitchFamily="18" charset="0"/>
              </a:rPr>
              <a:t> </a:t>
            </a:r>
            <a:endParaRPr lang="en-GB" sz="2000" dirty="0"/>
          </a:p>
        </p:txBody>
      </p:sp>
      <p:pic>
        <p:nvPicPr>
          <p:cNvPr id="5" name="Graphic 4" descr="Tools">
            <a:extLst>
              <a:ext uri="{FF2B5EF4-FFF2-40B4-BE49-F238E27FC236}">
                <a16:creationId xmlns:a16="http://schemas.microsoft.com/office/drawing/2014/main" id="{3EC16797-92A6-44D3-8C83-41FA4DB818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4378" y="107880"/>
            <a:ext cx="914400" cy="914400"/>
          </a:xfrm>
          <a:prstGeom prst="rect">
            <a:avLst/>
          </a:prstGeom>
        </p:spPr>
      </p:pic>
    </p:spTree>
    <p:extLst>
      <p:ext uri="{BB962C8B-B14F-4D97-AF65-F5344CB8AC3E}">
        <p14:creationId xmlns:p14="http://schemas.microsoft.com/office/powerpoint/2010/main" val="8640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23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8B8506-22A0-408A-85E2-0B278853E988}"/>
              </a:ext>
            </a:extLst>
          </p:cNvPr>
          <p:cNvPicPr>
            <a:picLocks noChangeAspect="1"/>
          </p:cNvPicPr>
          <p:nvPr/>
        </p:nvPicPr>
        <p:blipFill>
          <a:blip r:embed="rId3"/>
          <a:stretch>
            <a:fillRect/>
          </a:stretch>
        </p:blipFill>
        <p:spPr>
          <a:xfrm>
            <a:off x="4087813" y="960438"/>
            <a:ext cx="2263775" cy="1630363"/>
          </a:xfrm>
          <a:prstGeom prst="rect">
            <a:avLst/>
          </a:prstGeom>
        </p:spPr>
      </p:pic>
      <p:pic>
        <p:nvPicPr>
          <p:cNvPr id="8" name="Picture 7">
            <a:extLst>
              <a:ext uri="{FF2B5EF4-FFF2-40B4-BE49-F238E27FC236}">
                <a16:creationId xmlns:a16="http://schemas.microsoft.com/office/drawing/2014/main" id="{0668F7A9-782C-46FE-8F79-76911EC8EB1F}"/>
              </a:ext>
            </a:extLst>
          </p:cNvPr>
          <p:cNvPicPr>
            <a:picLocks noChangeAspect="1"/>
          </p:cNvPicPr>
          <p:nvPr/>
        </p:nvPicPr>
        <p:blipFill>
          <a:blip r:embed="rId4"/>
          <a:stretch>
            <a:fillRect/>
          </a:stretch>
        </p:blipFill>
        <p:spPr>
          <a:xfrm>
            <a:off x="6411913" y="960438"/>
            <a:ext cx="2449513" cy="1630363"/>
          </a:xfrm>
          <a:prstGeom prst="rect">
            <a:avLst/>
          </a:prstGeom>
        </p:spPr>
      </p:pic>
      <p:pic>
        <p:nvPicPr>
          <p:cNvPr id="5" name="Picture 4">
            <a:extLst>
              <a:ext uri="{FF2B5EF4-FFF2-40B4-BE49-F238E27FC236}">
                <a16:creationId xmlns:a16="http://schemas.microsoft.com/office/drawing/2014/main" id="{CA05475E-3CF3-4220-A8F9-EF4F49521A6F}"/>
              </a:ext>
            </a:extLst>
          </p:cNvPr>
          <p:cNvPicPr>
            <a:picLocks noChangeAspect="1"/>
          </p:cNvPicPr>
          <p:nvPr/>
        </p:nvPicPr>
        <p:blipFill>
          <a:blip r:embed="rId5"/>
          <a:stretch>
            <a:fillRect/>
          </a:stretch>
        </p:blipFill>
        <p:spPr>
          <a:xfrm>
            <a:off x="8920163" y="960438"/>
            <a:ext cx="2255838" cy="1630363"/>
          </a:xfrm>
          <a:prstGeom prst="rect">
            <a:avLst/>
          </a:prstGeom>
        </p:spPr>
      </p:pic>
      <p:pic>
        <p:nvPicPr>
          <p:cNvPr id="11" name="Picture 10">
            <a:extLst>
              <a:ext uri="{FF2B5EF4-FFF2-40B4-BE49-F238E27FC236}">
                <a16:creationId xmlns:a16="http://schemas.microsoft.com/office/drawing/2014/main" id="{C0CBCA4F-5975-43E7-995D-39F2EB65A946}"/>
              </a:ext>
            </a:extLst>
          </p:cNvPr>
          <p:cNvPicPr>
            <a:picLocks noChangeAspect="1"/>
          </p:cNvPicPr>
          <p:nvPr/>
        </p:nvPicPr>
        <p:blipFill>
          <a:blip r:embed="rId6"/>
          <a:stretch>
            <a:fillRect/>
          </a:stretch>
        </p:blipFill>
        <p:spPr>
          <a:xfrm>
            <a:off x="4087813" y="2651125"/>
            <a:ext cx="2641600" cy="1743075"/>
          </a:xfrm>
          <a:prstGeom prst="rect">
            <a:avLst/>
          </a:prstGeom>
        </p:spPr>
      </p:pic>
      <p:pic>
        <p:nvPicPr>
          <p:cNvPr id="10" name="Picture 9">
            <a:extLst>
              <a:ext uri="{FF2B5EF4-FFF2-40B4-BE49-F238E27FC236}">
                <a16:creationId xmlns:a16="http://schemas.microsoft.com/office/drawing/2014/main" id="{4D307627-6150-4E38-9705-64F3A717A805}"/>
              </a:ext>
            </a:extLst>
          </p:cNvPr>
          <p:cNvPicPr>
            <a:picLocks noChangeAspect="1"/>
          </p:cNvPicPr>
          <p:nvPr/>
        </p:nvPicPr>
        <p:blipFill>
          <a:blip r:embed="rId7"/>
          <a:stretch>
            <a:fillRect/>
          </a:stretch>
        </p:blipFill>
        <p:spPr>
          <a:xfrm>
            <a:off x="6788150" y="2651125"/>
            <a:ext cx="2181225" cy="1743075"/>
          </a:xfrm>
          <a:prstGeom prst="rect">
            <a:avLst/>
          </a:prstGeom>
        </p:spPr>
      </p:pic>
      <p:pic>
        <p:nvPicPr>
          <p:cNvPr id="7" name="Picture 6">
            <a:extLst>
              <a:ext uri="{FF2B5EF4-FFF2-40B4-BE49-F238E27FC236}">
                <a16:creationId xmlns:a16="http://schemas.microsoft.com/office/drawing/2014/main" id="{4CFCE6C1-6E2F-4E31-A9FB-09073EBA219F}"/>
              </a:ext>
            </a:extLst>
          </p:cNvPr>
          <p:cNvPicPr>
            <a:picLocks noChangeAspect="1"/>
          </p:cNvPicPr>
          <p:nvPr/>
        </p:nvPicPr>
        <p:blipFill>
          <a:blip r:embed="rId8"/>
          <a:stretch>
            <a:fillRect/>
          </a:stretch>
        </p:blipFill>
        <p:spPr>
          <a:xfrm>
            <a:off x="9028113" y="2651125"/>
            <a:ext cx="2146300" cy="1743075"/>
          </a:xfrm>
          <a:prstGeom prst="rect">
            <a:avLst/>
          </a:prstGeom>
        </p:spPr>
      </p:pic>
      <p:pic>
        <p:nvPicPr>
          <p:cNvPr id="6" name="Picture 5">
            <a:extLst>
              <a:ext uri="{FF2B5EF4-FFF2-40B4-BE49-F238E27FC236}">
                <a16:creationId xmlns:a16="http://schemas.microsoft.com/office/drawing/2014/main" id="{2DBBAB28-CB09-44CD-B4BE-1666C7FCAB04}"/>
              </a:ext>
            </a:extLst>
          </p:cNvPr>
          <p:cNvPicPr>
            <a:picLocks noChangeAspect="1"/>
          </p:cNvPicPr>
          <p:nvPr/>
        </p:nvPicPr>
        <p:blipFill>
          <a:blip r:embed="rId9"/>
          <a:stretch>
            <a:fillRect/>
          </a:stretch>
        </p:blipFill>
        <p:spPr>
          <a:xfrm>
            <a:off x="4087813" y="4454525"/>
            <a:ext cx="1935163" cy="1436688"/>
          </a:xfrm>
          <a:prstGeom prst="rect">
            <a:avLst/>
          </a:prstGeom>
        </p:spPr>
      </p:pic>
      <p:pic>
        <p:nvPicPr>
          <p:cNvPr id="4" name="Picture 3" descr="Diagram, engineering drawing&#10;&#10;Description automatically generated">
            <a:extLst>
              <a:ext uri="{FF2B5EF4-FFF2-40B4-BE49-F238E27FC236}">
                <a16:creationId xmlns:a16="http://schemas.microsoft.com/office/drawing/2014/main" id="{29129CE0-E5B2-4089-9780-8326D94D63E8}"/>
              </a:ext>
            </a:extLst>
          </p:cNvPr>
          <p:cNvPicPr>
            <a:picLocks noChangeAspect="1"/>
          </p:cNvPicPr>
          <p:nvPr/>
        </p:nvPicPr>
        <p:blipFill>
          <a:blip r:embed="rId10"/>
          <a:stretch>
            <a:fillRect/>
          </a:stretch>
        </p:blipFill>
        <p:spPr>
          <a:xfrm>
            <a:off x="6083300" y="4454525"/>
            <a:ext cx="2601913" cy="1436688"/>
          </a:xfrm>
          <a:prstGeom prst="rect">
            <a:avLst/>
          </a:prstGeom>
        </p:spPr>
      </p:pic>
      <p:pic>
        <p:nvPicPr>
          <p:cNvPr id="9" name="Picture 8">
            <a:extLst>
              <a:ext uri="{FF2B5EF4-FFF2-40B4-BE49-F238E27FC236}">
                <a16:creationId xmlns:a16="http://schemas.microsoft.com/office/drawing/2014/main" id="{96F69F46-643F-4735-8FFF-E4714655A43A}"/>
              </a:ext>
            </a:extLst>
          </p:cNvPr>
          <p:cNvPicPr>
            <a:picLocks noChangeAspect="1"/>
          </p:cNvPicPr>
          <p:nvPr/>
        </p:nvPicPr>
        <p:blipFill>
          <a:blip r:embed="rId11"/>
          <a:stretch>
            <a:fillRect/>
          </a:stretch>
        </p:blipFill>
        <p:spPr>
          <a:xfrm>
            <a:off x="8743950" y="4454525"/>
            <a:ext cx="2430463" cy="1436688"/>
          </a:xfrm>
          <a:prstGeom prst="rect">
            <a:avLst/>
          </a:prstGeom>
        </p:spPr>
      </p:pic>
      <p:sp>
        <p:nvSpPr>
          <p:cNvPr id="2" name="Title 1">
            <a:extLst>
              <a:ext uri="{FF2B5EF4-FFF2-40B4-BE49-F238E27FC236}">
                <a16:creationId xmlns:a16="http://schemas.microsoft.com/office/drawing/2014/main" id="{D632C553-FC26-49FC-8B17-C21A78FA6F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GB" sz="2600">
                <a:solidFill>
                  <a:srgbClr val="FFFFFF"/>
                </a:solidFill>
              </a:rPr>
              <a:t>Be inspired…</a:t>
            </a:r>
          </a:p>
        </p:txBody>
      </p:sp>
    </p:spTree>
    <p:extLst>
      <p:ext uri="{BB962C8B-B14F-4D97-AF65-F5344CB8AC3E}">
        <p14:creationId xmlns:p14="http://schemas.microsoft.com/office/powerpoint/2010/main" val="416021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c 2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889E09-568F-4D4E-96ED-48B9380AE7BE}"/>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br>
              <a:rPr lang="en-US" sz="6000" b="1" kern="1200" dirty="0">
                <a:solidFill>
                  <a:srgbClr val="FFFFFF"/>
                </a:solidFill>
                <a:latin typeface="+mj-lt"/>
                <a:ea typeface="+mj-ea"/>
                <a:cs typeface="+mj-cs"/>
              </a:rPr>
            </a:br>
            <a:endParaRPr lang="en-US" sz="6000" b="1" kern="1200" dirty="0">
              <a:solidFill>
                <a:srgbClr val="FFFFFF"/>
              </a:solidFill>
              <a:latin typeface="+mj-lt"/>
              <a:ea typeface="+mj-ea"/>
              <a:cs typeface="+mj-cs"/>
            </a:endParaRPr>
          </a:p>
        </p:txBody>
      </p:sp>
      <p:sp>
        <p:nvSpPr>
          <p:cNvPr id="29" name="Oval 2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Checklist">
            <a:extLst>
              <a:ext uri="{FF2B5EF4-FFF2-40B4-BE49-F238E27FC236}">
                <a16:creationId xmlns:a16="http://schemas.microsoft.com/office/drawing/2014/main" id="{4FC8B6C2-F844-445B-BA4D-709E02F48E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6" name="TextBox 5">
            <a:extLst>
              <a:ext uri="{FF2B5EF4-FFF2-40B4-BE49-F238E27FC236}">
                <a16:creationId xmlns:a16="http://schemas.microsoft.com/office/drawing/2014/main" id="{A4432F33-2B1F-4388-8630-AA697BC62CFA}"/>
              </a:ext>
            </a:extLst>
          </p:cNvPr>
          <p:cNvSpPr txBox="1"/>
          <p:nvPr/>
        </p:nvSpPr>
        <p:spPr>
          <a:xfrm>
            <a:off x="7080738" y="1569087"/>
            <a:ext cx="4241383" cy="5201424"/>
          </a:xfrm>
          <a:prstGeom prst="rect">
            <a:avLst/>
          </a:prstGeom>
          <a:noFill/>
        </p:spPr>
        <p:txBody>
          <a:bodyPr wrap="square" rtlCol="0">
            <a:spAutoFit/>
          </a:bodyPr>
          <a:lstStyle/>
          <a:p>
            <a:r>
              <a:rPr lang="en-GB" sz="3600" dirty="0"/>
              <a:t>Reminder:</a:t>
            </a:r>
          </a:p>
          <a:p>
            <a:endParaRPr lang="en-GB" dirty="0"/>
          </a:p>
          <a:p>
            <a:pPr marL="285750" indent="-285750">
              <a:buFont typeface="Arial" panose="020B0604020202020204" pitchFamily="34" charset="0"/>
              <a:buChar char="•"/>
            </a:pPr>
            <a:r>
              <a:rPr lang="en-GB" sz="2000" dirty="0">
                <a:solidFill>
                  <a:schemeClr val="bg1"/>
                </a:solidFill>
              </a:rPr>
              <a:t>Be ready to present your work of art to the class (live/video).</a:t>
            </a:r>
          </a:p>
          <a:p>
            <a:pPr marL="285750" indent="-285750">
              <a:buFont typeface="Arial" panose="020B0604020202020204" pitchFamily="34" charset="0"/>
              <a:buChar char="•"/>
            </a:pPr>
            <a:r>
              <a:rPr lang="en-GB" sz="2000" dirty="0">
                <a:solidFill>
                  <a:schemeClr val="bg1"/>
                </a:solidFill>
              </a:rPr>
              <a:t>You get maximum 2 minutes presentation time per group.</a:t>
            </a:r>
          </a:p>
          <a:p>
            <a:pPr marL="285750" indent="-285750">
              <a:buFont typeface="Arial" panose="020B0604020202020204" pitchFamily="34" charset="0"/>
              <a:buChar char="•"/>
            </a:pPr>
            <a:r>
              <a:rPr lang="en-GB" sz="2000" dirty="0">
                <a:solidFill>
                  <a:schemeClr val="bg1"/>
                </a:solidFill>
              </a:rPr>
              <a:t>Each work should have a title.</a:t>
            </a:r>
          </a:p>
          <a:p>
            <a:pPr marL="285750" indent="-285750">
              <a:buFont typeface="Arial" panose="020B0604020202020204" pitchFamily="34" charset="0"/>
              <a:buChar char="•"/>
            </a:pPr>
            <a:r>
              <a:rPr lang="en-GB" sz="2000" dirty="0">
                <a:solidFill>
                  <a:schemeClr val="bg1"/>
                </a:solidFill>
              </a:rPr>
              <a:t>Explain what the work is about.</a:t>
            </a:r>
          </a:p>
          <a:p>
            <a:pPr marL="285750" indent="-285750">
              <a:buFont typeface="Arial" panose="020B0604020202020204" pitchFamily="34" charset="0"/>
              <a:buChar char="•"/>
            </a:pPr>
            <a:r>
              <a:rPr lang="en-GB" sz="2000" dirty="0">
                <a:solidFill>
                  <a:schemeClr val="bg1"/>
                </a:solidFill>
              </a:rPr>
              <a:t>Explain what medium you used and why.</a:t>
            </a:r>
          </a:p>
          <a:p>
            <a:pPr marL="285750" indent="-285750">
              <a:buFont typeface="Arial" panose="020B0604020202020204" pitchFamily="34" charset="0"/>
              <a:buChar char="•"/>
            </a:pPr>
            <a:r>
              <a:rPr lang="en-GB" sz="2000" dirty="0">
                <a:solidFill>
                  <a:schemeClr val="bg1"/>
                </a:solidFill>
              </a:rPr>
              <a:t>Focus on meaning and ideas rather than creating something merely beautiful.</a:t>
            </a:r>
          </a:p>
          <a:p>
            <a:pPr marL="285750" indent="-285750">
              <a:buFont typeface="Arial" panose="020B0604020202020204" pitchFamily="34" charset="0"/>
              <a:buChar char="•"/>
            </a:pPr>
            <a:r>
              <a:rPr lang="en-GB" sz="2000" dirty="0">
                <a:solidFill>
                  <a:schemeClr val="bg1"/>
                </a:solidFill>
              </a:rPr>
              <a:t>Work in small groups or independently.</a:t>
            </a:r>
          </a:p>
          <a:p>
            <a:endParaRPr lang="en-GB" dirty="0"/>
          </a:p>
        </p:txBody>
      </p:sp>
    </p:spTree>
    <p:extLst>
      <p:ext uri="{BB962C8B-B14F-4D97-AF65-F5344CB8AC3E}">
        <p14:creationId xmlns:p14="http://schemas.microsoft.com/office/powerpoint/2010/main" val="434833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779</Words>
  <Application>Microsoft Office PowerPoint</Application>
  <PresentationFormat>Widescreen</PresentationFormat>
  <Paragraphs>57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 Lesson 2: Convince me it’s art!</vt:lpstr>
      <vt:lpstr>Warm-up:   What kind of art forms or disciplines within the arts do you remember from last lesson?</vt:lpstr>
      <vt:lpstr>PowerPoint Presentation</vt:lpstr>
      <vt:lpstr>Warm-up:   What makes art (good) art? (remember our definition of art from last lesson)</vt:lpstr>
      <vt:lpstr>Convince me it’s art!</vt:lpstr>
      <vt:lpstr>Task: create a mock work of art.  Aim: convince the audience that the work is truly worthy of artistic recognition.  </vt:lpstr>
      <vt:lpstr>Be inspired…</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Convince me it’s art!</dc:title>
  <dc:creator>An Gulinck - Head of French</dc:creator>
  <cp:lastModifiedBy>An Gulinck - Head of French</cp:lastModifiedBy>
  <cp:revision>7</cp:revision>
  <dcterms:created xsi:type="dcterms:W3CDTF">2021-10-10T07:26:39Z</dcterms:created>
  <dcterms:modified xsi:type="dcterms:W3CDTF">2021-10-11T03:20:40Z</dcterms:modified>
</cp:coreProperties>
</file>