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0" r:id="rId5"/>
    <p:sldId id="275" r:id="rId6"/>
    <p:sldId id="262" r:id="rId7"/>
    <p:sldId id="274" r:id="rId8"/>
    <p:sldId id="269" r:id="rId9"/>
    <p:sldId id="263" r:id="rId10"/>
    <p:sldId id="267" r:id="rId11"/>
    <p:sldId id="265" r:id="rId12"/>
    <p:sldId id="266" r:id="rId13"/>
    <p:sldId id="268" r:id="rId14"/>
    <p:sldId id="272" r:id="rId15"/>
    <p:sldId id="276"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 Gulinck - Head of French" initials="AG-HoF" lastIdx="1" clrIdx="0">
    <p:extLst>
      <p:ext uri="{19B8F6BF-5375-455C-9EA6-DF929625EA0E}">
        <p15:presenceInfo xmlns:p15="http://schemas.microsoft.com/office/powerpoint/2012/main" userId="S::An.Gulinck@bisvietnam.com::8ffac3bf-19f0-4f71-96c1-e131982e1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580" autoAdjust="0"/>
  </p:normalViewPr>
  <p:slideViewPr>
    <p:cSldViewPr snapToGrid="0">
      <p:cViewPr varScale="1">
        <p:scale>
          <a:sx n="40" d="100"/>
          <a:sy n="40" d="100"/>
        </p:scale>
        <p:origin x="61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59431-41D1-4AE5-B3D3-9470A3C1156E}" type="datetimeFigureOut">
              <a:rPr lang="en-GB" smtClean="0"/>
              <a:t>25/10/2023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B07AB-7616-4B03-8189-C290AE6B8C78}" type="slidenum">
              <a:rPr lang="en-GB" smtClean="0"/>
              <a:t>‹#›</a:t>
            </a:fld>
            <a:endParaRPr lang="en-GB"/>
          </a:p>
        </p:txBody>
      </p:sp>
    </p:spTree>
    <p:extLst>
      <p:ext uri="{BB962C8B-B14F-4D97-AF65-F5344CB8AC3E}">
        <p14:creationId xmlns:p14="http://schemas.microsoft.com/office/powerpoint/2010/main" val="21230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uffpost.com/entry/banana-duct-tape-art-basel_n_5deaab59e4b0913e6f8fd0b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sn0bDD4gX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Landscape_photograph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View_of_Toledo" TargetMode="External"/><Relationship Id="rId5" Type="http://schemas.openxmlformats.org/officeDocument/2006/relationships/hyperlink" Target="https://en.wikipedia.org/wiki/Water_Lilies_(Monet_series)" TargetMode="External"/><Relationship Id="rId4" Type="http://schemas.openxmlformats.org/officeDocument/2006/relationships/hyperlink" Target="https://en.wikipedia.org/wiki/Matin_%C3%A0_Villeneuv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in combination with the lesson/unit plan.</a:t>
            </a:r>
          </a:p>
          <a:p>
            <a:r>
              <a:rPr lang="en-GB" dirty="0"/>
              <a:t>Image from www.pixabay.com</a:t>
            </a:r>
          </a:p>
        </p:txBody>
      </p:sp>
      <p:sp>
        <p:nvSpPr>
          <p:cNvPr id="4" name="Slide Number Placeholder 3"/>
          <p:cNvSpPr>
            <a:spLocks noGrp="1"/>
          </p:cNvSpPr>
          <p:nvPr>
            <p:ph type="sldNum" sz="quarter" idx="5"/>
          </p:nvPr>
        </p:nvSpPr>
        <p:spPr/>
        <p:txBody>
          <a:bodyPr/>
          <a:lstStyle/>
          <a:p>
            <a:fld id="{167B07AB-7616-4B03-8189-C290AE6B8C78}" type="slidenum">
              <a:rPr lang="en-GB" smtClean="0"/>
              <a:t>1</a:t>
            </a:fld>
            <a:endParaRPr lang="en-GB"/>
          </a:p>
        </p:txBody>
      </p:sp>
    </p:spTree>
    <p:extLst>
      <p:ext uri="{BB962C8B-B14F-4D97-AF65-F5344CB8AC3E}">
        <p14:creationId xmlns:p14="http://schemas.microsoft.com/office/powerpoint/2010/main" val="332601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Illustration of the golden ratio (considered perfect proportions, used in architecture, paintings etc). Image from pixabay.com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students how we might describe beauty and whether we could come up with a mathematical or scientific “formula” for beauty.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TIP: Check the following link for further research/explanation: https://www.scientificamerican.com/article/is-beauty-truth-and-truth/</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11</a:t>
            </a:fld>
            <a:endParaRPr lang="en-GB"/>
          </a:p>
        </p:txBody>
      </p:sp>
    </p:spTree>
    <p:extLst>
      <p:ext uri="{BB962C8B-B14F-4D97-AF65-F5344CB8AC3E}">
        <p14:creationId xmlns:p14="http://schemas.microsoft.com/office/powerpoint/2010/main" val="326239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Keats’s poem “Ode to a Grecian Urn” centres around a poet addressing a beautiful Greek urn (vase). At the end of the poem, the poem images that the poem would say to him: “Beauty is truth, truth beauty, that is all Ye know on earth and all ye need to know”. Ask students what these lines might be about and how/why truth and beauty could be the same things. For more background information about the poem, check this link: https://en.wikipedia.org/wiki/Ode_on_a_Grecian_Urn</a:t>
            </a: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12</a:t>
            </a:fld>
            <a:endParaRPr lang="en-GB"/>
          </a:p>
        </p:txBody>
      </p:sp>
    </p:spTree>
    <p:extLst>
      <p:ext uri="{BB962C8B-B14F-4D97-AF65-F5344CB8AC3E}">
        <p14:creationId xmlns:p14="http://schemas.microsoft.com/office/powerpoint/2010/main" val="1086705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video on beauty, truth and physics.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Armed with a sense of humor and laypeople's terms, Nobel winner Murray Gell-Mann drops some knowledge on TEDsters about particle physics, asking questions like, ‘Are elegant equations more likely to be right than inelegant ones?”</a:t>
            </a:r>
            <a:r>
              <a:rPr lang="en-US" sz="1200" b="1" kern="1200" dirty="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TED.com)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 to students that you will now unpack a third aspect of the more standard definition of art, i.e. “imagination and skill”.</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13</a:t>
            </a:fld>
            <a:endParaRPr lang="en-GB"/>
          </a:p>
        </p:txBody>
      </p:sp>
    </p:spTree>
    <p:extLst>
      <p:ext uri="{BB962C8B-B14F-4D97-AF65-F5344CB8AC3E}">
        <p14:creationId xmlns:p14="http://schemas.microsoft.com/office/powerpoint/2010/main" val="223576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https://www.huffpost.com/entry/banana-duct-tape-art-basel_n_5deaab59e4b0913e6f8fd0b8</a:t>
            </a:r>
          </a:p>
          <a:p>
            <a:r>
              <a:rPr lang="en-GB" dirty="0"/>
              <a:t>Images from pixabay.com (left) and bbc.co.uk (right)</a:t>
            </a:r>
          </a:p>
          <a:p>
            <a:endParaRPr lang="en-GB" dirty="0"/>
          </a:p>
          <a:p>
            <a:r>
              <a:rPr lang="en-US" sz="1200" kern="1200" dirty="0">
                <a:solidFill>
                  <a:schemeClr val="tx1"/>
                </a:solidFill>
                <a:effectLst/>
                <a:latin typeface="+mn-lt"/>
                <a:ea typeface="+mn-ea"/>
                <a:cs typeface="+mn-cs"/>
              </a:rPr>
              <a:t>Start with the banana examples: a banana with a face carved in (a), a banana stuck on the wall with duct tape (b) (slides 15-16).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one require more skill? Which one more imagination? Then explain how an artist sold the duct tape banana for 120 000 dollar.</a:t>
            </a:r>
            <a:endParaRPr lang="en-GB"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https://www.huffpost.com/entry/banana-duct-tape-art-basel_n_5deaab59e4b0913e6f8fd0b8</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14</a:t>
            </a:fld>
            <a:endParaRPr lang="en-GB"/>
          </a:p>
        </p:txBody>
      </p:sp>
    </p:spTree>
    <p:extLst>
      <p:ext uri="{BB962C8B-B14F-4D97-AF65-F5344CB8AC3E}">
        <p14:creationId xmlns:p14="http://schemas.microsoft.com/office/powerpoint/2010/main" val="65481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Show students this video: </a:t>
            </a:r>
            <a:r>
              <a:rPr lang="en-US" sz="1200" u="sng" kern="1200" dirty="0">
                <a:solidFill>
                  <a:schemeClr val="tx1"/>
                </a:solidFill>
                <a:effectLst/>
                <a:latin typeface="+mn-lt"/>
                <a:ea typeface="+mn-ea"/>
                <a:cs typeface="+mn-cs"/>
                <a:hlinkClick r:id="rId3"/>
              </a:rPr>
              <a:t>https://www.youtube.com/watch?v=sn0bDD4gXrE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Then ask them to reflect upon more pointers as to what art is for (think/write/pair/share Or use apps such as </a:t>
            </a:r>
            <a:r>
              <a:rPr lang="en-US" sz="1200" kern="1200" dirty="0" err="1">
                <a:solidFill>
                  <a:schemeClr val="tx1"/>
                </a:solidFill>
                <a:effectLst/>
                <a:latin typeface="+mn-lt"/>
                <a:ea typeface="+mn-ea"/>
                <a:cs typeface="+mn-cs"/>
              </a:rPr>
              <a:t>Jamboard</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17</a:t>
            </a:fld>
            <a:endParaRPr lang="en-GB"/>
          </a:p>
        </p:txBody>
      </p:sp>
    </p:spTree>
    <p:extLst>
      <p:ext uri="{BB962C8B-B14F-4D97-AF65-F5344CB8AC3E}">
        <p14:creationId xmlns:p14="http://schemas.microsoft.com/office/powerpoint/2010/main" val="284812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Think-write-share (individually).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TIP: To ensure students consider a wide range of art forms (rather than just visual art), you can make this into a small “competition” (those who can think of the most art forms win). Possible art forms are: music, graffiti, literature, dance, performance art, photography, film, architecture,…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2</a:t>
            </a:fld>
            <a:endParaRPr lang="en-GB"/>
          </a:p>
        </p:txBody>
      </p:sp>
    </p:spTree>
    <p:extLst>
      <p:ext uri="{BB962C8B-B14F-4D97-AF65-F5344CB8AC3E}">
        <p14:creationId xmlns:p14="http://schemas.microsoft.com/office/powerpoint/2010/main" val="59417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Divide the class in groups of 4/5 students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Provide each group with large paper to write on, or writable desk spaces.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Write “The Arts” in the middle of the writing space.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brainstorm vocabulary and concepts related to the arts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Tell students to look the explorations of other groups and, if desired, add words to their own reflections.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Then ask each group to select the most significant words (highlight/circle/underline).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3</a:t>
            </a:fld>
            <a:endParaRPr lang="en-GB"/>
          </a:p>
        </p:txBody>
      </p:sp>
    </p:spTree>
    <p:extLst>
      <p:ext uri="{BB962C8B-B14F-4D97-AF65-F5344CB8AC3E}">
        <p14:creationId xmlns:p14="http://schemas.microsoft.com/office/powerpoint/2010/main" val="93920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each group to use as many of these words within their own definition of what the arts is.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Finally, each team presents their definition on the larger whiteboard. Unpack and explore the definitions as a class.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TIP: When unpacking possible definitions, try to </a:t>
            </a:r>
            <a:r>
              <a:rPr lang="en-US" sz="1200" i="1" kern="1200" dirty="0" err="1">
                <a:solidFill>
                  <a:schemeClr val="tx1"/>
                </a:solidFill>
                <a:effectLst/>
                <a:latin typeface="+mn-lt"/>
                <a:ea typeface="+mn-ea"/>
                <a:cs typeface="+mn-cs"/>
              </a:rPr>
              <a:t>emphasise</a:t>
            </a:r>
            <a:r>
              <a:rPr lang="en-US" sz="1200" i="1" kern="1200" dirty="0">
                <a:solidFill>
                  <a:schemeClr val="tx1"/>
                </a:solidFill>
                <a:effectLst/>
                <a:latin typeface="+mn-lt"/>
                <a:ea typeface="+mn-ea"/>
                <a:cs typeface="+mn-cs"/>
              </a:rPr>
              <a:t> the importance of the transmission of an idea, or a deeper meaning. This will then lead to the explorations of knowledge in the arts during subsequent lessons.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4</a:t>
            </a:fld>
            <a:endParaRPr lang="en-GB"/>
          </a:p>
        </p:txBody>
      </p:sp>
    </p:spTree>
    <p:extLst>
      <p:ext uri="{BB962C8B-B14F-4D97-AF65-F5344CB8AC3E}">
        <p14:creationId xmlns:p14="http://schemas.microsoft.com/office/powerpoint/2010/main" val="11602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to students that you will now unpack a first aspect of the more standard definition of art, i.e. “the expression of ideas and/or feelings”.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6</a:t>
            </a:fld>
            <a:endParaRPr lang="en-GB"/>
          </a:p>
        </p:txBody>
      </p:sp>
    </p:spTree>
    <p:extLst>
      <p:ext uri="{BB962C8B-B14F-4D97-AF65-F5344CB8AC3E}">
        <p14:creationId xmlns:p14="http://schemas.microsoft.com/office/powerpoint/2010/main" val="141964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students four artistic representations of landscapes: one </a:t>
            </a:r>
            <a:r>
              <a:rPr lang="en-US" sz="1200" u="sng" kern="1200" dirty="0">
                <a:solidFill>
                  <a:schemeClr val="tx1"/>
                </a:solidFill>
                <a:effectLst/>
                <a:latin typeface="+mn-lt"/>
                <a:ea typeface="+mn-ea"/>
                <a:cs typeface="+mn-cs"/>
                <a:hlinkClick r:id="rId3"/>
              </a:rPr>
              <a:t>photograph</a:t>
            </a:r>
            <a:r>
              <a:rPr lang="en-US" sz="1200" kern="1200" dirty="0">
                <a:solidFill>
                  <a:schemeClr val="tx1"/>
                </a:solidFill>
                <a:effectLst/>
                <a:latin typeface="+mn-lt"/>
                <a:ea typeface="+mn-ea"/>
                <a:cs typeface="+mn-cs"/>
              </a:rPr>
              <a:t>, one </a:t>
            </a:r>
            <a:r>
              <a:rPr lang="en-US" sz="1200" u="sng" kern="1200" dirty="0">
                <a:solidFill>
                  <a:schemeClr val="tx1"/>
                </a:solidFill>
                <a:effectLst/>
                <a:latin typeface="+mn-lt"/>
                <a:ea typeface="+mn-ea"/>
                <a:cs typeface="+mn-cs"/>
                <a:hlinkClick r:id="rId4"/>
              </a:rPr>
              <a:t>realistic</a:t>
            </a:r>
            <a:r>
              <a:rPr lang="en-US" sz="1200" kern="1200" dirty="0">
                <a:solidFill>
                  <a:schemeClr val="tx1"/>
                </a:solidFill>
                <a:effectLst/>
                <a:latin typeface="+mn-lt"/>
                <a:ea typeface="+mn-ea"/>
                <a:cs typeface="+mn-cs"/>
              </a:rPr>
              <a:t> painting, one </a:t>
            </a:r>
            <a:r>
              <a:rPr lang="en-US" sz="1200" u="sng" kern="1200" dirty="0">
                <a:solidFill>
                  <a:schemeClr val="tx1"/>
                </a:solidFill>
                <a:effectLst/>
                <a:latin typeface="+mn-lt"/>
                <a:ea typeface="+mn-ea"/>
                <a:cs typeface="+mn-cs"/>
                <a:hlinkClick r:id="rId5"/>
              </a:rPr>
              <a:t>impressionist</a:t>
            </a:r>
            <a:r>
              <a:rPr lang="en-US" sz="1200" kern="1200" dirty="0">
                <a:solidFill>
                  <a:schemeClr val="tx1"/>
                </a:solidFill>
                <a:effectLst/>
                <a:latin typeface="+mn-lt"/>
                <a:ea typeface="+mn-ea"/>
                <a:cs typeface="+mn-cs"/>
              </a:rPr>
              <a:t>, and one from the </a:t>
            </a:r>
            <a:r>
              <a:rPr lang="en-US" sz="1200" u="sng" kern="1200" dirty="0">
                <a:solidFill>
                  <a:schemeClr val="tx1"/>
                </a:solidFill>
                <a:effectLst/>
                <a:latin typeface="+mn-lt"/>
                <a:ea typeface="+mn-ea"/>
                <a:cs typeface="+mn-cs"/>
                <a:hlinkClick r:id="rId6"/>
              </a:rPr>
              <a:t>expressionist</a:t>
            </a:r>
            <a:r>
              <a:rPr lang="en-US" sz="1200" kern="1200" dirty="0">
                <a:solidFill>
                  <a:schemeClr val="tx1"/>
                </a:solidFill>
                <a:effectLst/>
                <a:latin typeface="+mn-lt"/>
                <a:ea typeface="+mn-ea"/>
                <a:cs typeface="+mn-cs"/>
              </a:rPr>
              <a:t> movement. Then ask students which one is the most expressive and why. OR use the landscapes on this slide (names of artists/work is not relevant for this exercise, students should offer their ideas on the basis of what they see).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7</a:t>
            </a:fld>
            <a:endParaRPr lang="en-GB"/>
          </a:p>
        </p:txBody>
      </p:sp>
    </p:spTree>
    <p:extLst>
      <p:ext uri="{BB962C8B-B14F-4D97-AF65-F5344CB8AC3E}">
        <p14:creationId xmlns:p14="http://schemas.microsoft.com/office/powerpoint/2010/main" val="135779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Go back to the initial exploration of the range of art forms (warm up). Ask students whether (and how) the art form may affect how knowledge and ideas are conveyed. Are some art forms better suited to express ideas? Are others better at expressing beauty as such?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TIP: students may juxtapose the beauty of one art form with the expressiveness of another. Use this as a hook to explore the second aspect of the definition of the arts: beauty (point 4).</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students which art form/medium/style they would use to express their life as an IBDP student and why.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8</a:t>
            </a:fld>
            <a:endParaRPr lang="en-GB"/>
          </a:p>
        </p:txBody>
      </p:sp>
    </p:spTree>
    <p:extLst>
      <p:ext uri="{BB962C8B-B14F-4D97-AF65-F5344CB8AC3E}">
        <p14:creationId xmlns:p14="http://schemas.microsoft.com/office/powerpoint/2010/main" val="252211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Explain to students that you will now unpack the second aspect of the more standard definition of art, i.e. “beauty”.</a:t>
            </a:r>
            <a:endParaRPr lang="en-GB" dirty="0"/>
          </a:p>
          <a:p>
            <a:r>
              <a:rPr lang="en-GB" dirty="0"/>
              <a:t>Venus by </a:t>
            </a:r>
            <a:r>
              <a:rPr lang="en-GB" dirty="0" smtClean="0"/>
              <a:t>Botticelli </a:t>
            </a:r>
            <a:r>
              <a:rPr lang="en-GB" dirty="0"/>
              <a:t>(Image from Pixabay.com)</a:t>
            </a:r>
          </a:p>
        </p:txBody>
      </p:sp>
      <p:sp>
        <p:nvSpPr>
          <p:cNvPr id="4" name="Slide Number Placeholder 3"/>
          <p:cNvSpPr>
            <a:spLocks noGrp="1"/>
          </p:cNvSpPr>
          <p:nvPr>
            <p:ph type="sldNum" sz="quarter" idx="5"/>
          </p:nvPr>
        </p:nvSpPr>
        <p:spPr/>
        <p:txBody>
          <a:bodyPr/>
          <a:lstStyle/>
          <a:p>
            <a:fld id="{167B07AB-7616-4B03-8189-C290AE6B8C78}" type="slidenum">
              <a:rPr lang="en-GB" smtClean="0"/>
              <a:t>9</a:t>
            </a:fld>
            <a:endParaRPr lang="en-GB"/>
          </a:p>
        </p:txBody>
      </p:sp>
    </p:spTree>
    <p:extLst>
      <p:ext uri="{BB962C8B-B14F-4D97-AF65-F5344CB8AC3E}">
        <p14:creationId xmlns:p14="http://schemas.microsoft.com/office/powerpoint/2010/main" val="427596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why/if beauty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might we be so “obsessed” with aesthetics and beauty?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10</a:t>
            </a:fld>
            <a:endParaRPr lang="en-GB"/>
          </a:p>
        </p:txBody>
      </p:sp>
    </p:spTree>
    <p:extLst>
      <p:ext uri="{BB962C8B-B14F-4D97-AF65-F5344CB8AC3E}">
        <p14:creationId xmlns:p14="http://schemas.microsoft.com/office/powerpoint/2010/main" val="78505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2071-8A23-4C12-9163-9B9692B215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1FC827-9893-41D2-A9B1-0E4BDB0D0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569E47-8A8A-4740-8F67-57055D74E85D}"/>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5" name="Footer Placeholder 4">
            <a:extLst>
              <a:ext uri="{FF2B5EF4-FFF2-40B4-BE49-F238E27FC236}">
                <a16:creationId xmlns:a16="http://schemas.microsoft.com/office/drawing/2014/main" id="{C496E273-AAF3-407B-8A92-67ED7B1BAA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741BC-EB9F-477A-B7A8-087E4AACC81E}"/>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00334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8EE0-646B-4781-A9A3-57CE084826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FB0174-2FFB-4F2A-89B5-90D199BCCC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F4729F-2915-4577-81B9-0B9B616A5BD0}"/>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5" name="Footer Placeholder 4">
            <a:extLst>
              <a:ext uri="{FF2B5EF4-FFF2-40B4-BE49-F238E27FC236}">
                <a16:creationId xmlns:a16="http://schemas.microsoft.com/office/drawing/2014/main" id="{008914A0-8EC8-43C0-9567-F4CF1D8D0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6D3408-ADAF-4B88-9157-7379E01B28C7}"/>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421332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45AFE-D00C-449D-98C4-2BBFCD4DC9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0F5D58-3DE8-4CEE-96E1-AA30377B11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58BB8-19ED-4537-AB14-E27DC14E553F}"/>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5" name="Footer Placeholder 4">
            <a:extLst>
              <a:ext uri="{FF2B5EF4-FFF2-40B4-BE49-F238E27FC236}">
                <a16:creationId xmlns:a16="http://schemas.microsoft.com/office/drawing/2014/main" id="{558282E5-B6B9-490D-B6C3-002640D3F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370F1-0473-4DE6-9F6F-1F8A9B4D8CBC}"/>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402458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9F14-EE83-4F17-92AC-E8CC29D1AD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F1C403-2080-4590-9B8C-68551E3CB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A69FB8-4587-43F5-8646-7F7975FF513E}"/>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5" name="Footer Placeholder 4">
            <a:extLst>
              <a:ext uri="{FF2B5EF4-FFF2-40B4-BE49-F238E27FC236}">
                <a16:creationId xmlns:a16="http://schemas.microsoft.com/office/drawing/2014/main" id="{B83053C2-652F-43DA-8924-D37E51D22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8A2CB-F16C-472A-B474-B72AAE0A0D17}"/>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25772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172E-8166-42D4-A35A-4F76B5605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AF7ADA-E50C-41E5-9FB8-20067C542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23771-AC46-4397-B336-85213440463A}"/>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5" name="Footer Placeholder 4">
            <a:extLst>
              <a:ext uri="{FF2B5EF4-FFF2-40B4-BE49-F238E27FC236}">
                <a16:creationId xmlns:a16="http://schemas.microsoft.com/office/drawing/2014/main" id="{A7F4379D-4774-48C0-B9D9-C93C23991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17A4B1-2CBD-4213-B937-4465BB9E33FC}"/>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156094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CE61-F0B7-437F-ABD4-99A614AC66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25152-7D7B-4A05-AC4A-A4C84E17FB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F82614-BD45-4A2B-A151-B5170A993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2A2A17-AA33-4B0A-9B3D-0C586638FD19}"/>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6" name="Footer Placeholder 5">
            <a:extLst>
              <a:ext uri="{FF2B5EF4-FFF2-40B4-BE49-F238E27FC236}">
                <a16:creationId xmlns:a16="http://schemas.microsoft.com/office/drawing/2014/main" id="{E80FBE8B-4824-49E6-B708-D1EDE5E5BA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B3AF38-9B8C-4CDC-AC2B-451A5064B29C}"/>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400675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9DEA-3D64-49DA-99E0-AD895AB4CC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D318B9-B807-4BC5-B619-F19864053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9C1BF-EEBB-4FB3-9555-3C131E5366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D7685A-01EE-4BF9-866F-177E0B1E8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9753E1-3BE6-4BB4-BB58-48A29841C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E29A23-E1DE-4122-B240-58B4334BE104}"/>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8" name="Footer Placeholder 7">
            <a:extLst>
              <a:ext uri="{FF2B5EF4-FFF2-40B4-BE49-F238E27FC236}">
                <a16:creationId xmlns:a16="http://schemas.microsoft.com/office/drawing/2014/main" id="{5D26BA3C-CC6B-4B0F-86BB-0FDC90BC10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6E3DB0-A72C-4FDB-BF9B-8A65A4C83E71}"/>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392858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2A3A-311C-4C9F-AD06-5703423AF5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3C4C69-67FB-4EF6-AFC8-DB889B778BBC}"/>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4" name="Footer Placeholder 3">
            <a:extLst>
              <a:ext uri="{FF2B5EF4-FFF2-40B4-BE49-F238E27FC236}">
                <a16:creationId xmlns:a16="http://schemas.microsoft.com/office/drawing/2014/main" id="{E07240BB-F6E5-4D09-938E-B026FCCBA5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A4BC8E-8D67-4437-8E39-B08CE6C28D32}"/>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106545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CD83-B1DC-4EC3-AE10-6C922E2B46AF}"/>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3" name="Footer Placeholder 2">
            <a:extLst>
              <a:ext uri="{FF2B5EF4-FFF2-40B4-BE49-F238E27FC236}">
                <a16:creationId xmlns:a16="http://schemas.microsoft.com/office/drawing/2014/main" id="{8B754C8A-3F12-4287-9D90-AB623E9E2E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ED2436-C917-4747-8D09-6E7749290EA9}"/>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131786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8DE8-9F80-4684-A325-90CB13DBC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125D82-13C5-4E44-B17F-E8EB1F74F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A0A277-4252-47C3-80E3-0568D8941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CA428-EED4-44BE-8DBF-A05F04132A1D}"/>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6" name="Footer Placeholder 5">
            <a:extLst>
              <a:ext uri="{FF2B5EF4-FFF2-40B4-BE49-F238E27FC236}">
                <a16:creationId xmlns:a16="http://schemas.microsoft.com/office/drawing/2014/main" id="{10A6B443-C610-470B-B9E9-24A00BC50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34312-CB39-40B4-828A-C5CC6616104A}"/>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69587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29C0-C54B-46CD-A979-D19CF0D7C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EC10CD-6796-44A2-8886-0FB9344B9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3B89A9-371B-4D3F-847B-0C8226E51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5F28F-0B11-4F3D-B863-699CF4740FD8}"/>
              </a:ext>
            </a:extLst>
          </p:cNvPr>
          <p:cNvSpPr>
            <a:spLocks noGrp="1"/>
          </p:cNvSpPr>
          <p:nvPr>
            <p:ph type="dt" sz="half" idx="10"/>
          </p:nvPr>
        </p:nvSpPr>
        <p:spPr/>
        <p:txBody>
          <a:bodyPr/>
          <a:lstStyle/>
          <a:p>
            <a:fld id="{1F3FED37-2C64-4043-8AF5-0444BC9B96B7}" type="datetimeFigureOut">
              <a:rPr lang="en-GB" smtClean="0"/>
              <a:t>25/10/2023</a:t>
            </a:fld>
            <a:endParaRPr lang="en-GB"/>
          </a:p>
        </p:txBody>
      </p:sp>
      <p:sp>
        <p:nvSpPr>
          <p:cNvPr id="6" name="Footer Placeholder 5">
            <a:extLst>
              <a:ext uri="{FF2B5EF4-FFF2-40B4-BE49-F238E27FC236}">
                <a16:creationId xmlns:a16="http://schemas.microsoft.com/office/drawing/2014/main" id="{5BFDBE65-1C5B-416D-88FC-E90916AAD1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209407-3A4A-4527-A511-AC9E02F5F0D0}"/>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15790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6C2CE-719C-43C2-89B9-BCB948D9F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52B25A-F1F0-48F5-8720-ADCCD0E77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80DE39-48D5-4E4F-BDD0-1ABDBF896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FED37-2C64-4043-8AF5-0444BC9B96B7}" type="datetimeFigureOut">
              <a:rPr lang="en-GB" smtClean="0"/>
              <a:t>25/10/2023</a:t>
            </a:fld>
            <a:endParaRPr lang="en-GB"/>
          </a:p>
        </p:txBody>
      </p:sp>
      <p:sp>
        <p:nvSpPr>
          <p:cNvPr id="5" name="Footer Placeholder 4">
            <a:extLst>
              <a:ext uri="{FF2B5EF4-FFF2-40B4-BE49-F238E27FC236}">
                <a16:creationId xmlns:a16="http://schemas.microsoft.com/office/drawing/2014/main" id="{A574BA4B-B8BA-416A-90BF-7B7D378A0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FA9A22-C313-4050-B6C6-A64F1C7C1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EDFA9-DD2E-4FE8-AE36-B902E9417D66}" type="slidenum">
              <a:rPr lang="en-GB" smtClean="0"/>
              <a:t>‹#›</a:t>
            </a:fld>
            <a:endParaRPr lang="en-GB"/>
          </a:p>
        </p:txBody>
      </p:sp>
    </p:spTree>
    <p:extLst>
      <p:ext uri="{BB962C8B-B14F-4D97-AF65-F5344CB8AC3E}">
        <p14:creationId xmlns:p14="http://schemas.microsoft.com/office/powerpoint/2010/main" val="297990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d.com/talks/murray_gell_mann_beauty_truth_and_physics?language=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n0bDD4gXr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47766EE-4192-4B2D-A5A0-F60F9A5F74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0BD201-F356-41C7-AEBA-20F5BAF01792}"/>
              </a:ext>
            </a:extLst>
          </p:cNvPr>
          <p:cNvPicPr>
            <a:picLocks noChangeAspect="1"/>
          </p:cNvPicPr>
          <p:nvPr/>
        </p:nvPicPr>
        <p:blipFill rotWithShape="1">
          <a:blip r:embed="rId3"/>
          <a:srcRect l="444"/>
          <a:stretch/>
        </p:blipFill>
        <p:spPr>
          <a:xfrm>
            <a:off x="20" y="10"/>
            <a:ext cx="12191980" cy="6857990"/>
          </a:xfrm>
          <a:prstGeom prst="rect">
            <a:avLst/>
          </a:prstGeom>
        </p:spPr>
      </p:pic>
      <p:sp>
        <p:nvSpPr>
          <p:cNvPr id="18" name="Graphic 1">
            <a:extLst>
              <a:ext uri="{FF2B5EF4-FFF2-40B4-BE49-F238E27FC236}">
                <a16:creationId xmlns:a16="http://schemas.microsoft.com/office/drawing/2014/main" id="{D6705569-F545-4F47-A260-A9202826EA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A0C77C49-1705-4834-90CA-2F0C082424B8}"/>
              </a:ext>
            </a:extLst>
          </p:cNvPr>
          <p:cNvSpPr>
            <a:spLocks noGrp="1"/>
          </p:cNvSpPr>
          <p:nvPr>
            <p:ph type="ctrTitle"/>
          </p:nvPr>
        </p:nvSpPr>
        <p:spPr>
          <a:xfrm>
            <a:off x="3325473" y="1924619"/>
            <a:ext cx="5541054" cy="1655378"/>
          </a:xfrm>
        </p:spPr>
        <p:txBody>
          <a:bodyPr>
            <a:normAutofit/>
          </a:bodyPr>
          <a:lstStyle/>
          <a:p>
            <a:r>
              <a:rPr lang="en-GB" sz="1400" dirty="0"/>
              <a:t>Lesson 1</a:t>
            </a:r>
            <a:r>
              <a:rPr lang="en-GB" sz="4400" dirty="0"/>
              <a:t/>
            </a:r>
            <a:br>
              <a:rPr lang="en-GB" sz="4400" dirty="0"/>
            </a:br>
            <a:r>
              <a:rPr lang="en-GB" sz="4400" dirty="0"/>
              <a:t>Just pretty pictures? Think again.</a:t>
            </a:r>
          </a:p>
        </p:txBody>
      </p:sp>
      <p:sp>
        <p:nvSpPr>
          <p:cNvPr id="3" name="Subtitle 2">
            <a:extLst>
              <a:ext uri="{FF2B5EF4-FFF2-40B4-BE49-F238E27FC236}">
                <a16:creationId xmlns:a16="http://schemas.microsoft.com/office/drawing/2014/main" id="{851949B7-A1E6-4058-8D1D-4D640231CC01}"/>
              </a:ext>
            </a:extLst>
          </p:cNvPr>
          <p:cNvSpPr>
            <a:spLocks noGrp="1"/>
          </p:cNvSpPr>
          <p:nvPr>
            <p:ph type="subTitle" idx="1"/>
          </p:nvPr>
        </p:nvSpPr>
        <p:spPr>
          <a:xfrm>
            <a:off x="3880419" y="3668285"/>
            <a:ext cx="4431162" cy="1337967"/>
          </a:xfrm>
        </p:spPr>
        <p:txBody>
          <a:bodyPr>
            <a:normAutofit/>
          </a:bodyPr>
          <a:lstStyle/>
          <a:p>
            <a:r>
              <a:rPr lang="en-GB"/>
              <a:t>An exploration of knowledge and purpose in the arts.</a:t>
            </a:r>
          </a:p>
        </p:txBody>
      </p:sp>
    </p:spTree>
    <p:extLst>
      <p:ext uri="{BB962C8B-B14F-4D97-AF65-F5344CB8AC3E}">
        <p14:creationId xmlns:p14="http://schemas.microsoft.com/office/powerpoint/2010/main" val="2313828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889E09-568F-4D4E-96ED-48B9380AE7BE}"/>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3400" b="1" kern="1200" dirty="0">
                <a:solidFill>
                  <a:srgbClr val="FFFFFF"/>
                </a:solidFill>
                <a:latin typeface="+mj-lt"/>
                <a:ea typeface="+mj-ea"/>
                <a:cs typeface="+mj-cs"/>
              </a:rPr>
              <a:t>(Why) does beaut</a:t>
            </a:r>
            <a:r>
              <a:rPr lang="en-US" sz="3400" b="1" dirty="0">
                <a:solidFill>
                  <a:srgbClr val="FFFFFF"/>
                </a:solidFill>
              </a:rPr>
              <a:t>y matter?</a:t>
            </a:r>
            <a:br>
              <a:rPr lang="en-US" sz="3400" b="1" dirty="0">
                <a:solidFill>
                  <a:srgbClr val="FFFFFF"/>
                </a:solidFill>
              </a:rPr>
            </a:br>
            <a:endParaRPr lang="en-US" sz="3400" b="1" kern="1200" dirty="0">
              <a:solidFill>
                <a:srgbClr val="FFFFFF"/>
              </a:solidFill>
              <a:latin typeface="+mj-lt"/>
              <a:ea typeface="+mj-ea"/>
              <a:cs typeface="+mj-cs"/>
            </a:endParaRPr>
          </a:p>
        </p:txBody>
      </p:sp>
      <p:sp>
        <p:nvSpPr>
          <p:cNvPr id="18" name="Rectangle 17">
            <a:extLst>
              <a:ext uri="{FF2B5EF4-FFF2-40B4-BE49-F238E27FC236}">
                <a16:creationId xmlns:a16="http://schemas.microsoft.com/office/drawing/2014/main" id="{FC485432-3647-4218-B5D3-15D3FA222B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4AFDDCA-6ABA-4D23-8A5C-1BF0F43081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ightbulb">
            <a:extLst>
              <a:ext uri="{FF2B5EF4-FFF2-40B4-BE49-F238E27FC236}">
                <a16:creationId xmlns:a16="http://schemas.microsoft.com/office/drawing/2014/main" id="{1B29BD33-EAB7-456A-A1D3-D1443614441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43483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B56C2-CB75-423B-A86F-6530B0FC0FD4}"/>
              </a:ext>
            </a:extLst>
          </p:cNvPr>
          <p:cNvPicPr>
            <a:picLocks noChangeAspect="1"/>
          </p:cNvPicPr>
          <p:nvPr/>
        </p:nvPicPr>
        <p:blipFill rotWithShape="1">
          <a:blip r:embed="rId3"/>
          <a:srcRect t="10911" b="156"/>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B7100A3-C209-4987-BE3D-7C8C1A10065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A formula for beauty?</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39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D7A9E5-0F17-445C-97FE-6E28C42C93E1}"/>
              </a:ext>
            </a:extLst>
          </p:cNvPr>
          <p:cNvSpPr>
            <a:spLocks noGrp="1"/>
          </p:cNvSpPr>
          <p:nvPr>
            <p:ph type="title"/>
          </p:nvPr>
        </p:nvSpPr>
        <p:spPr>
          <a:xfrm>
            <a:off x="8658508" y="118545"/>
            <a:ext cx="3465917" cy="1899912"/>
          </a:xfrm>
        </p:spPr>
        <p:txBody>
          <a:bodyPr vert="horz" lIns="91440" tIns="45720" rIns="91440" bIns="45720" rtlCol="0" anchor="ctr">
            <a:normAutofit/>
          </a:bodyPr>
          <a:lstStyle/>
          <a:p>
            <a:r>
              <a:rPr lang="en-US" sz="2800" b="1" dirty="0"/>
              <a:t>Ode to a Grecian Urn</a:t>
            </a:r>
            <a:r>
              <a:rPr lang="en-US" sz="2800" dirty="0"/>
              <a:t/>
            </a:r>
            <a:br>
              <a:rPr lang="en-US" sz="2800" dirty="0"/>
            </a:br>
            <a:r>
              <a:rPr lang="en-US" sz="2800" dirty="0"/>
              <a:t> </a:t>
            </a:r>
            <a:r>
              <a:rPr lang="en-US" sz="1800" i="1" dirty="0"/>
              <a:t>(Keats)</a:t>
            </a:r>
          </a:p>
        </p:txBody>
      </p:sp>
      <p:sp>
        <p:nvSpPr>
          <p:cNvPr id="3" name="Rectangle 2">
            <a:extLst>
              <a:ext uri="{FF2B5EF4-FFF2-40B4-BE49-F238E27FC236}">
                <a16:creationId xmlns:a16="http://schemas.microsoft.com/office/drawing/2014/main" id="{D9FCAB76-ED43-42B5-A6E1-561EF1E02EEE}"/>
              </a:ext>
            </a:extLst>
          </p:cNvPr>
          <p:cNvSpPr/>
          <p:nvPr/>
        </p:nvSpPr>
        <p:spPr>
          <a:xfrm>
            <a:off x="955497" y="2731234"/>
            <a:ext cx="8559127" cy="3742762"/>
          </a:xfrm>
          <a:prstGeom prst="rect">
            <a:avLst/>
          </a:prstGeom>
        </p:spPr>
        <p:txBody>
          <a:bodyPr vert="horz" lIns="91440" tIns="45720" rIns="91440" bIns="45720" rtlCol="0">
            <a:normAutofit/>
          </a:bodyPr>
          <a:lstStyle/>
          <a:p>
            <a:pPr>
              <a:lnSpc>
                <a:spcPct val="90000"/>
              </a:lnSpc>
              <a:spcBef>
                <a:spcPts val="400"/>
              </a:spcBef>
              <a:spcAft>
                <a:spcPts val="400"/>
              </a:spcAft>
            </a:pPr>
            <a:r>
              <a:rPr lang="en-US" sz="3200" dirty="0"/>
              <a:t>“Beauty is truth, truth beauty,"—that is all</a:t>
            </a:r>
            <a:br>
              <a:rPr lang="en-US" sz="3200" dirty="0"/>
            </a:br>
            <a:r>
              <a:rPr lang="en-US" sz="3200" dirty="0"/>
              <a:t>        Ye know on earth, and all ye need to know.</a:t>
            </a:r>
            <a:endParaRPr lang="en-US" sz="3200" i="1" u="sng" dirty="0"/>
          </a:p>
        </p:txBody>
      </p:sp>
      <p:pic>
        <p:nvPicPr>
          <p:cNvPr id="12" name="Picture 11">
            <a:extLst>
              <a:ext uri="{FF2B5EF4-FFF2-40B4-BE49-F238E27FC236}">
                <a16:creationId xmlns:a16="http://schemas.microsoft.com/office/drawing/2014/main" id="{31865B47-9578-4654-8E38-8C75CCDC0154}"/>
              </a:ext>
            </a:extLst>
          </p:cNvPr>
          <p:cNvPicPr>
            <a:picLocks noChangeAspect="1"/>
          </p:cNvPicPr>
          <p:nvPr/>
        </p:nvPicPr>
        <p:blipFill>
          <a:blip r:embed="rId3"/>
          <a:stretch>
            <a:fillRect/>
          </a:stretch>
        </p:blipFill>
        <p:spPr>
          <a:xfrm>
            <a:off x="9084120" y="1726059"/>
            <a:ext cx="3041828" cy="4830784"/>
          </a:xfrm>
          <a:prstGeom prst="rect">
            <a:avLst/>
          </a:prstGeom>
        </p:spPr>
      </p:pic>
    </p:spTree>
    <p:extLst>
      <p:ext uri="{BB962C8B-B14F-4D97-AF65-F5344CB8AC3E}">
        <p14:creationId xmlns:p14="http://schemas.microsoft.com/office/powerpoint/2010/main" val="383891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81EE-9241-4685-A42C-4858182C5EED}"/>
              </a:ext>
            </a:extLst>
          </p:cNvPr>
          <p:cNvSpPr>
            <a:spLocks noGrp="1"/>
          </p:cNvSpPr>
          <p:nvPr>
            <p:ph type="title"/>
          </p:nvPr>
        </p:nvSpPr>
        <p:spPr>
          <a:xfrm>
            <a:off x="577493" y="822326"/>
            <a:ext cx="11271607" cy="888322"/>
          </a:xfrm>
        </p:spPr>
        <p:txBody>
          <a:bodyPr>
            <a:normAutofit/>
          </a:bodyPr>
          <a:lstStyle/>
          <a:p>
            <a:r>
              <a:rPr lang="en-US" sz="2400" dirty="0">
                <a:hlinkClick r:id="rId3"/>
              </a:rPr>
              <a:t>https://www.ted.com/talks/murray_gell_mann_beauty_truth_and_physics?language=en</a:t>
            </a:r>
            <a:r>
              <a:rPr lang="en-US" sz="2400" dirty="0"/>
              <a:t> </a:t>
            </a:r>
            <a:endParaRPr lang="en-GB" sz="2400" dirty="0"/>
          </a:p>
        </p:txBody>
      </p:sp>
      <p:sp>
        <p:nvSpPr>
          <p:cNvPr id="4" name="Rectangle 3"/>
          <p:cNvSpPr/>
          <p:nvPr/>
        </p:nvSpPr>
        <p:spPr>
          <a:xfrm>
            <a:off x="3048000" y="3105835"/>
            <a:ext cx="6096000" cy="1446550"/>
          </a:xfrm>
          <a:prstGeom prst="rect">
            <a:avLst/>
          </a:prstGeom>
        </p:spPr>
        <p:txBody>
          <a:bodyPr>
            <a:spAutoFit/>
          </a:bodyPr>
          <a:lstStyle/>
          <a:p>
            <a:r>
              <a:rPr lang="en-US" sz="4400" b="1" dirty="0">
                <a:solidFill>
                  <a:schemeClr val="bg1"/>
                </a:solidFill>
              </a:rPr>
              <a:t>Imagination and skill</a:t>
            </a:r>
            <a:r>
              <a:rPr lang="en-US" sz="4400" dirty="0">
                <a:solidFill>
                  <a:schemeClr val="bg1"/>
                </a:solidFill>
              </a:rPr>
              <a:t/>
            </a:r>
            <a:br>
              <a:rPr lang="en-US" sz="4400" dirty="0">
                <a:solidFill>
                  <a:schemeClr val="bg1"/>
                </a:solidFill>
              </a:rPr>
            </a:br>
            <a:endParaRPr lang="en-US" sz="4400" dirty="0">
              <a:solidFill>
                <a:schemeClr val="bg1"/>
              </a:solidFill>
            </a:endParaRPr>
          </a:p>
        </p:txBody>
      </p:sp>
    </p:spTree>
    <p:extLst>
      <p:ext uri="{BB962C8B-B14F-4D97-AF65-F5344CB8AC3E}">
        <p14:creationId xmlns:p14="http://schemas.microsoft.com/office/powerpoint/2010/main" val="2999426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061BA2E-A388-41C5-B73A-B0FEB6B102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D885919-FA54-415B-BF85-259BF12A39C6}"/>
              </a:ext>
            </a:extLst>
          </p:cNvPr>
          <p:cNvPicPr>
            <a:picLocks noChangeAspect="1"/>
          </p:cNvPicPr>
          <p:nvPr/>
        </p:nvPicPr>
        <p:blipFill rotWithShape="1">
          <a:blip r:embed="rId3"/>
          <a:srcRect l="2152" r="8513"/>
          <a:stretch/>
        </p:blipFill>
        <p:spPr>
          <a:xfrm>
            <a:off x="-1" y="10"/>
            <a:ext cx="6096001" cy="6857990"/>
          </a:xfrm>
          <a:prstGeom prst="rect">
            <a:avLst/>
          </a:prstGeom>
        </p:spPr>
      </p:pic>
      <p:pic>
        <p:nvPicPr>
          <p:cNvPr id="4" name="Picture 3">
            <a:extLst>
              <a:ext uri="{FF2B5EF4-FFF2-40B4-BE49-F238E27FC236}">
                <a16:creationId xmlns:a16="http://schemas.microsoft.com/office/drawing/2014/main" id="{11FECBEF-2D3C-40A8-B6D1-29ABD7E6396F}"/>
              </a:ext>
            </a:extLst>
          </p:cNvPr>
          <p:cNvPicPr>
            <a:picLocks noChangeAspect="1"/>
          </p:cNvPicPr>
          <p:nvPr/>
        </p:nvPicPr>
        <p:blipFill rotWithShape="1">
          <a:blip r:embed="rId4"/>
          <a:srcRect l="22225" r="21345"/>
          <a:stretch/>
        </p:blipFill>
        <p:spPr>
          <a:xfrm>
            <a:off x="6094476" y="10"/>
            <a:ext cx="6094477" cy="6857990"/>
          </a:xfrm>
          <a:prstGeom prst="rect">
            <a:avLst/>
          </a:prstGeom>
        </p:spPr>
      </p:pic>
      <p:sp>
        <p:nvSpPr>
          <p:cNvPr id="16" name="Rectangle 10">
            <a:extLst>
              <a:ext uri="{FF2B5EF4-FFF2-40B4-BE49-F238E27FC236}">
                <a16:creationId xmlns:a16="http://schemas.microsoft.com/office/drawing/2014/main" id="{76E192A2-3ED3-4081-8A86-A22B51141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E664F4-CC0E-498A-928B-12219813F302}"/>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kern="1200">
                <a:solidFill>
                  <a:schemeClr val="bg1"/>
                </a:solidFill>
                <a:latin typeface="+mj-lt"/>
                <a:ea typeface="+mj-ea"/>
                <a:cs typeface="+mj-cs"/>
              </a:rPr>
              <a:t>Which one requires most skill?</a:t>
            </a:r>
          </a:p>
        </p:txBody>
      </p:sp>
      <p:sp>
        <p:nvSpPr>
          <p:cNvPr id="17" name="Rectangle: Rounded Corners 12">
            <a:extLst>
              <a:ext uri="{FF2B5EF4-FFF2-40B4-BE49-F238E27FC236}">
                <a16:creationId xmlns:a16="http://schemas.microsoft.com/office/drawing/2014/main" id="{79F40191-0F44-4FD1-82CC-ACB507C14B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245712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0524" y="2019300"/>
            <a:ext cx="5384826" cy="2585323"/>
          </a:xfrm>
          <a:prstGeom prst="rect">
            <a:avLst/>
          </a:prstGeom>
        </p:spPr>
        <p:txBody>
          <a:bodyPr wrap="square">
            <a:spAutoFit/>
          </a:bodyPr>
          <a:lstStyle/>
          <a:p>
            <a:r>
              <a:rPr lang="en-US" sz="5400" dirty="0"/>
              <a:t>Is skill enough to make </a:t>
            </a:r>
            <a:r>
              <a:rPr lang="en-US" sz="5400" dirty="0" smtClean="0"/>
              <a:t>something art?</a:t>
            </a:r>
            <a:endParaRPr lang="en-US" sz="5400" dirty="0"/>
          </a:p>
        </p:txBody>
      </p:sp>
    </p:spTree>
    <p:extLst>
      <p:ext uri="{BB962C8B-B14F-4D97-AF65-F5344CB8AC3E}">
        <p14:creationId xmlns:p14="http://schemas.microsoft.com/office/powerpoint/2010/main" val="289589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DC9F51-215F-4F9C-A29D-0E179310408F}"/>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3700" kern="1200" dirty="0">
                <a:solidFill>
                  <a:srgbClr val="FFFFFF"/>
                </a:solidFill>
                <a:latin typeface="+mj-lt"/>
                <a:ea typeface="+mj-ea"/>
                <a:cs typeface="+mj-cs"/>
              </a:rPr>
              <a:t>How can the arts, through imagination, can give use knowledge that reality hides?</a:t>
            </a:r>
          </a:p>
        </p:txBody>
      </p:sp>
      <p:sp>
        <p:nvSpPr>
          <p:cNvPr id="17" name="Rectangle 16">
            <a:extLst>
              <a:ext uri="{FF2B5EF4-FFF2-40B4-BE49-F238E27FC236}">
                <a16:creationId xmlns:a16="http://schemas.microsoft.com/office/drawing/2014/main" id="{FC485432-3647-4218-B5D3-15D3FA222B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Head with gears">
            <a:extLst>
              <a:ext uri="{FF2B5EF4-FFF2-40B4-BE49-F238E27FC236}">
                <a16:creationId xmlns:a16="http://schemas.microsoft.com/office/drawing/2014/main" id="{769F86F4-7EC5-43C1-B5E7-ED461FEB0A23}"/>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364602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6A61-1480-4660-9E0E-6F50B1609D26}"/>
              </a:ext>
            </a:extLst>
          </p:cNvPr>
          <p:cNvSpPr>
            <a:spLocks noGrp="1"/>
          </p:cNvSpPr>
          <p:nvPr>
            <p:ph type="title"/>
          </p:nvPr>
        </p:nvSpPr>
        <p:spPr>
          <a:xfrm>
            <a:off x="3128440" y="1810987"/>
            <a:ext cx="7234760" cy="1325563"/>
          </a:xfrm>
        </p:spPr>
        <p:txBody>
          <a:bodyPr/>
          <a:lstStyle/>
          <a:p>
            <a:r>
              <a:rPr lang="en-GB">
                <a:solidFill>
                  <a:schemeClr val="bg1"/>
                </a:solidFill>
              </a:rPr>
              <a:t>Plenary: what </a:t>
            </a:r>
            <a:r>
              <a:rPr lang="en-GB" dirty="0">
                <a:solidFill>
                  <a:schemeClr val="bg1"/>
                </a:solidFill>
              </a:rPr>
              <a:t>is art for?</a:t>
            </a:r>
          </a:p>
        </p:txBody>
      </p:sp>
      <p:sp>
        <p:nvSpPr>
          <p:cNvPr id="3" name="Rectangle 2">
            <a:extLst>
              <a:ext uri="{FF2B5EF4-FFF2-40B4-BE49-F238E27FC236}">
                <a16:creationId xmlns:a16="http://schemas.microsoft.com/office/drawing/2014/main" id="{D7F6557A-7CFF-4907-B31A-5EAF7E336EE6}"/>
              </a:ext>
            </a:extLst>
          </p:cNvPr>
          <p:cNvSpPr/>
          <p:nvPr/>
        </p:nvSpPr>
        <p:spPr>
          <a:xfrm>
            <a:off x="3680339" y="3457932"/>
            <a:ext cx="4935775" cy="369332"/>
          </a:xfrm>
          <a:prstGeom prst="rect">
            <a:avLst/>
          </a:prstGeom>
        </p:spPr>
        <p:txBody>
          <a:bodyPr wrap="none">
            <a:spAutoFit/>
          </a:bodyPr>
          <a:lstStyle/>
          <a:p>
            <a:r>
              <a:rPr lang="en-US" u="sng" dirty="0">
                <a:solidFill>
                  <a:srgbClr val="215D4B"/>
                </a:solidFill>
                <a:latin typeface="Calibri" panose="020F0502020204030204" pitchFamily="34" charset="0"/>
                <a:ea typeface="Times New Roman" panose="02020603050405020304" pitchFamily="18" charset="0"/>
                <a:cs typeface="Times New Roman" panose="02020603050405020304" pitchFamily="18" charset="0"/>
                <a:hlinkClick r:id="rId3"/>
              </a:rPr>
              <a:t>https://www.youtube.com/watch?v=sn0bDD4gXrE</a:t>
            </a:r>
            <a:endParaRPr lang="en-GB" dirty="0"/>
          </a:p>
        </p:txBody>
      </p:sp>
    </p:spTree>
    <p:extLst>
      <p:ext uri="{BB962C8B-B14F-4D97-AF65-F5344CB8AC3E}">
        <p14:creationId xmlns:p14="http://schemas.microsoft.com/office/powerpoint/2010/main" val="127181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9E09-568F-4D4E-96ED-48B9380AE7BE}"/>
              </a:ext>
            </a:extLst>
          </p:cNvPr>
          <p:cNvSpPr>
            <a:spLocks noGrp="1"/>
          </p:cNvSpPr>
          <p:nvPr>
            <p:ph type="title" idx="4294967295"/>
          </p:nvPr>
        </p:nvSpPr>
        <p:spPr>
          <a:xfrm>
            <a:off x="2228850" y="609600"/>
            <a:ext cx="7461874" cy="3906160"/>
          </a:xfrm>
        </p:spPr>
        <p:txBody>
          <a:bodyPr vert="horz" lIns="91440" tIns="45720" rIns="91440" bIns="45720" rtlCol="0" anchor="b">
            <a:normAutofit/>
          </a:bodyPr>
          <a:lstStyle/>
          <a:p>
            <a:r>
              <a:rPr lang="en-US" sz="3400" b="1" kern="1200" dirty="0">
                <a:latin typeface="+mj-lt"/>
                <a:ea typeface="+mj-ea"/>
                <a:cs typeface="+mj-cs"/>
              </a:rPr>
              <a:t>Warm-up: </a:t>
            </a:r>
            <a:r>
              <a:rPr lang="en-US" sz="3400" kern="1200" dirty="0">
                <a:latin typeface="+mj-lt"/>
                <a:ea typeface="+mj-ea"/>
                <a:cs typeface="+mj-cs"/>
              </a:rPr>
              <a:t/>
            </a:r>
            <a:br>
              <a:rPr lang="en-US" sz="3400" kern="1200" dirty="0">
                <a:latin typeface="+mj-lt"/>
                <a:ea typeface="+mj-ea"/>
                <a:cs typeface="+mj-cs"/>
              </a:rPr>
            </a:br>
            <a:r>
              <a:rPr lang="en-US" sz="3400" kern="1200" dirty="0">
                <a:latin typeface="+mj-lt"/>
                <a:ea typeface="+mj-ea"/>
                <a:cs typeface="+mj-cs"/>
              </a:rPr>
              <a:t/>
            </a:r>
            <a:br>
              <a:rPr lang="en-US" sz="3400" kern="1200" dirty="0">
                <a:latin typeface="+mj-lt"/>
                <a:ea typeface="+mj-ea"/>
                <a:cs typeface="+mj-cs"/>
              </a:rPr>
            </a:br>
            <a:r>
              <a:rPr lang="en-US" sz="3400" b="1" i="1" kern="1200" dirty="0">
                <a:latin typeface="+mj-lt"/>
                <a:ea typeface="+mj-ea"/>
                <a:cs typeface="+mj-cs"/>
              </a:rPr>
              <a:t>How many art forms and disciplines within the arts can you think of?</a:t>
            </a:r>
          </a:p>
        </p:txBody>
      </p:sp>
    </p:spTree>
    <p:extLst>
      <p:ext uri="{BB962C8B-B14F-4D97-AF65-F5344CB8AC3E}">
        <p14:creationId xmlns:p14="http://schemas.microsoft.com/office/powerpoint/2010/main" val="428144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CA9-FDA6-4DCF-AE69-F5263AB31CE4}"/>
              </a:ext>
            </a:extLst>
          </p:cNvPr>
          <p:cNvSpPr>
            <a:spLocks noGrp="1"/>
          </p:cNvSpPr>
          <p:nvPr>
            <p:ph type="title"/>
          </p:nvPr>
        </p:nvSpPr>
        <p:spPr>
          <a:xfrm>
            <a:off x="838200" y="313754"/>
            <a:ext cx="10515600" cy="1325563"/>
          </a:xfrm>
        </p:spPr>
        <p:txBody>
          <a:bodyPr/>
          <a:lstStyle/>
          <a:p>
            <a:r>
              <a:rPr lang="en-GB" dirty="0">
                <a:solidFill>
                  <a:srgbClr val="002060"/>
                </a:solidFill>
              </a:rPr>
              <a:t>Collaborative brainstorming:</a:t>
            </a:r>
            <a:r>
              <a:rPr lang="en-GB" dirty="0"/>
              <a:t/>
            </a:r>
            <a:br>
              <a:rPr lang="en-GB" dirty="0"/>
            </a:br>
            <a:r>
              <a:rPr lang="en-GB" sz="2000" dirty="0"/>
              <a:t>What words come to mind if we say “The arts”?</a:t>
            </a:r>
            <a:endParaRPr lang="en-GB" dirty="0"/>
          </a:p>
        </p:txBody>
      </p:sp>
      <p:sp>
        <p:nvSpPr>
          <p:cNvPr id="3" name="Oval 2">
            <a:extLst>
              <a:ext uri="{FF2B5EF4-FFF2-40B4-BE49-F238E27FC236}">
                <a16:creationId xmlns:a16="http://schemas.microsoft.com/office/drawing/2014/main" id="{72D4179F-0556-48FF-B198-8AE3ADBCF5C3}"/>
              </a:ext>
            </a:extLst>
          </p:cNvPr>
          <p:cNvSpPr/>
          <p:nvPr/>
        </p:nvSpPr>
        <p:spPr>
          <a:xfrm>
            <a:off x="4356242" y="2866491"/>
            <a:ext cx="3071973" cy="1808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The Arts</a:t>
            </a:r>
          </a:p>
        </p:txBody>
      </p:sp>
      <p:pic>
        <p:nvPicPr>
          <p:cNvPr id="5" name="Graphic 4" descr="Group brainstorm">
            <a:extLst>
              <a:ext uri="{FF2B5EF4-FFF2-40B4-BE49-F238E27FC236}">
                <a16:creationId xmlns:a16="http://schemas.microsoft.com/office/drawing/2014/main" id="{07A2D704-435B-464E-A7FF-06074CA4F35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70342" y="570706"/>
            <a:ext cx="914400" cy="914400"/>
          </a:xfrm>
          <a:prstGeom prst="rect">
            <a:avLst/>
          </a:prstGeom>
        </p:spPr>
      </p:pic>
      <p:cxnSp>
        <p:nvCxnSpPr>
          <p:cNvPr id="7" name="Straight Connector 6">
            <a:extLst>
              <a:ext uri="{FF2B5EF4-FFF2-40B4-BE49-F238E27FC236}">
                <a16:creationId xmlns:a16="http://schemas.microsoft.com/office/drawing/2014/main" id="{40213854-E183-43DF-BC59-E92DFE04364E}"/>
              </a:ext>
            </a:extLst>
          </p:cNvPr>
          <p:cNvCxnSpPr>
            <a:cxnSpLocks/>
          </p:cNvCxnSpPr>
          <p:nvPr/>
        </p:nvCxnSpPr>
        <p:spPr>
          <a:xfrm>
            <a:off x="6808343" y="4499481"/>
            <a:ext cx="1904142" cy="1141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777D59-FD35-4D89-B52E-51EAA12BE0C5}"/>
              </a:ext>
            </a:extLst>
          </p:cNvPr>
          <p:cNvCxnSpPr>
            <a:cxnSpLocks/>
          </p:cNvCxnSpPr>
          <p:nvPr/>
        </p:nvCxnSpPr>
        <p:spPr>
          <a:xfrm>
            <a:off x="7364858" y="3893906"/>
            <a:ext cx="2239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B6BEA51-BEE8-4DCC-8B3F-459F9A970C5E}"/>
              </a:ext>
            </a:extLst>
          </p:cNvPr>
          <p:cNvCxnSpPr/>
          <p:nvPr/>
        </p:nvCxnSpPr>
        <p:spPr>
          <a:xfrm flipV="1">
            <a:off x="2640928" y="4117115"/>
            <a:ext cx="1939634" cy="573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21284C-542D-4270-9EDB-FCD8A2956C68}"/>
              </a:ext>
            </a:extLst>
          </p:cNvPr>
          <p:cNvCxnSpPr>
            <a:cxnSpLocks/>
          </p:cNvCxnSpPr>
          <p:nvPr/>
        </p:nvCxnSpPr>
        <p:spPr>
          <a:xfrm>
            <a:off x="2116475" y="2851012"/>
            <a:ext cx="2659295" cy="513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A99B88-9416-43BD-B6BD-3819F2F0D18B}"/>
              </a:ext>
            </a:extLst>
          </p:cNvPr>
          <p:cNvCxnSpPr>
            <a:cxnSpLocks/>
          </p:cNvCxnSpPr>
          <p:nvPr/>
        </p:nvCxnSpPr>
        <p:spPr>
          <a:xfrm flipV="1">
            <a:off x="5700445" y="4674742"/>
            <a:ext cx="0" cy="1571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BD7911-7613-4631-9EF2-61E5C6D7B5D1}"/>
              </a:ext>
            </a:extLst>
          </p:cNvPr>
          <p:cNvCxnSpPr>
            <a:cxnSpLocks/>
          </p:cNvCxnSpPr>
          <p:nvPr/>
        </p:nvCxnSpPr>
        <p:spPr>
          <a:xfrm flipV="1">
            <a:off x="5700445" y="1793332"/>
            <a:ext cx="0" cy="115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97B586-7424-4E2D-B11D-A212A9D7B154}"/>
              </a:ext>
            </a:extLst>
          </p:cNvPr>
          <p:cNvCxnSpPr/>
          <p:nvPr/>
        </p:nvCxnSpPr>
        <p:spPr>
          <a:xfrm flipV="1">
            <a:off x="7130735" y="2710665"/>
            <a:ext cx="1939634" cy="5730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73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3B07-E28C-43B3-A620-3B6DAF0BEBA9}"/>
              </a:ext>
            </a:extLst>
          </p:cNvPr>
          <p:cNvSpPr>
            <a:spLocks noGrp="1"/>
          </p:cNvSpPr>
          <p:nvPr>
            <p:ph type="title" idx="4294967295"/>
          </p:nvPr>
        </p:nvSpPr>
        <p:spPr>
          <a:xfrm>
            <a:off x="2571750" y="1664610"/>
            <a:ext cx="4746625" cy="3098800"/>
          </a:xfrm>
        </p:spPr>
        <p:txBody>
          <a:bodyPr vert="horz" lIns="91440" tIns="45720" rIns="91440" bIns="45720" rtlCol="0" anchor="b">
            <a:normAutofit/>
          </a:bodyPr>
          <a:lstStyle/>
          <a:p>
            <a:r>
              <a:rPr lang="en-US" sz="4800" kern="1200" dirty="0">
                <a:latin typeface="+mj-lt"/>
                <a:ea typeface="+mj-ea"/>
                <a:cs typeface="+mj-cs"/>
              </a:rPr>
              <a:t>Now use some of these words to define “art”.</a:t>
            </a:r>
          </a:p>
        </p:txBody>
      </p:sp>
      <p:pic>
        <p:nvPicPr>
          <p:cNvPr id="4" name="Graphic 3" descr="Pencil">
            <a:extLst>
              <a:ext uri="{FF2B5EF4-FFF2-40B4-BE49-F238E27FC236}">
                <a16:creationId xmlns:a16="http://schemas.microsoft.com/office/drawing/2014/main" id="{E6222D52-F7D2-4D9A-BD07-8061BD761D8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159531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0" y="1926164"/>
            <a:ext cx="8915400" cy="2831544"/>
          </a:xfrm>
          <a:prstGeom prst="rect">
            <a:avLst/>
          </a:prstGeom>
        </p:spPr>
        <p:txBody>
          <a:bodyPr wrap="square">
            <a:spAutoFit/>
          </a:bodyPr>
          <a:lstStyle/>
          <a:p>
            <a:r>
              <a:rPr lang="en-US" b="1" dirty="0"/>
              <a:t>“</a:t>
            </a:r>
            <a:r>
              <a:rPr lang="en-US" sz="4000" b="1" dirty="0"/>
              <a:t>Something that is created with imagination and skill and that is beautiful or that expresses important ideas or feelings” </a:t>
            </a:r>
            <a:r>
              <a:rPr lang="en-US" sz="4000" dirty="0"/>
              <a:t>(Merriam Webster).</a:t>
            </a:r>
            <a:r>
              <a:rPr lang="en-US" sz="1400" dirty="0"/>
              <a:t/>
            </a:r>
            <a:br>
              <a:rPr lang="en-US" sz="1400" dirty="0"/>
            </a:br>
            <a:endParaRPr lang="en-US" dirty="0"/>
          </a:p>
        </p:txBody>
      </p:sp>
    </p:spTree>
    <p:extLst>
      <p:ext uri="{BB962C8B-B14F-4D97-AF65-F5344CB8AC3E}">
        <p14:creationId xmlns:p14="http://schemas.microsoft.com/office/powerpoint/2010/main" val="411415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B90A-E6D6-41D4-AA56-EC03AECE721E}"/>
              </a:ext>
            </a:extLst>
          </p:cNvPr>
          <p:cNvSpPr>
            <a:spLocks noGrp="1"/>
          </p:cNvSpPr>
          <p:nvPr>
            <p:ph type="title" idx="4294967295"/>
          </p:nvPr>
        </p:nvSpPr>
        <p:spPr>
          <a:xfrm>
            <a:off x="3844925" y="2289175"/>
            <a:ext cx="5241925" cy="1922463"/>
          </a:xfrm>
        </p:spPr>
        <p:txBody>
          <a:bodyPr vert="horz" lIns="91440" tIns="45720" rIns="91440" bIns="45720" rtlCol="0" anchor="t">
            <a:normAutofit/>
          </a:bodyPr>
          <a:lstStyle/>
          <a:p>
            <a:r>
              <a:rPr lang="en-US" b="1" kern="1200" dirty="0">
                <a:solidFill>
                  <a:schemeClr val="tx1"/>
                </a:solidFill>
                <a:latin typeface="+mj-lt"/>
                <a:ea typeface="+mj-ea"/>
                <a:cs typeface="+mj-cs"/>
              </a:rPr>
              <a:t>Expression of ideas and feelings.</a:t>
            </a:r>
            <a:r>
              <a:rPr lang="en-US" kern="1200" dirty="0">
                <a:solidFill>
                  <a:schemeClr val="tx1"/>
                </a:solidFill>
                <a:latin typeface="+mj-lt"/>
                <a:ea typeface="+mj-ea"/>
                <a:cs typeface="+mj-cs"/>
              </a:rPr>
              <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343348082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2C3125-6AF6-4507-933A-B007DDC15805}"/>
              </a:ext>
            </a:extLst>
          </p:cNvPr>
          <p:cNvPicPr>
            <a:picLocks noChangeAspect="1"/>
          </p:cNvPicPr>
          <p:nvPr/>
        </p:nvPicPr>
        <p:blipFill rotWithShape="1">
          <a:blip r:embed="rId3"/>
          <a:srcRect t="27039" r="-2" b="25147"/>
          <a:stretch/>
        </p:blipFill>
        <p:spPr>
          <a:xfrm>
            <a:off x="20" y="10"/>
            <a:ext cx="6095980" cy="3428990"/>
          </a:xfrm>
          <a:prstGeom prst="rect">
            <a:avLst/>
          </a:prstGeom>
        </p:spPr>
      </p:pic>
      <p:pic>
        <p:nvPicPr>
          <p:cNvPr id="4" name="Picture 3">
            <a:extLst>
              <a:ext uri="{FF2B5EF4-FFF2-40B4-BE49-F238E27FC236}">
                <a16:creationId xmlns:a16="http://schemas.microsoft.com/office/drawing/2014/main" id="{5AD4E96C-77A0-41C2-AA1E-FBD74C0A5B12}"/>
              </a:ext>
            </a:extLst>
          </p:cNvPr>
          <p:cNvPicPr>
            <a:picLocks noChangeAspect="1"/>
          </p:cNvPicPr>
          <p:nvPr/>
        </p:nvPicPr>
        <p:blipFill rotWithShape="1">
          <a:blip r:embed="rId4"/>
          <a:srcRect b="17280"/>
          <a:stretch/>
        </p:blipFill>
        <p:spPr>
          <a:xfrm>
            <a:off x="6096000" y="10"/>
            <a:ext cx="6096000" cy="3428990"/>
          </a:xfrm>
          <a:prstGeom prst="rect">
            <a:avLst/>
          </a:prstGeom>
        </p:spPr>
      </p:pic>
      <p:pic>
        <p:nvPicPr>
          <p:cNvPr id="3" name="Picture 2">
            <a:extLst>
              <a:ext uri="{FF2B5EF4-FFF2-40B4-BE49-F238E27FC236}">
                <a16:creationId xmlns:a16="http://schemas.microsoft.com/office/drawing/2014/main" id="{15E2E0EF-6781-4778-9A09-E4DC765D9A75}"/>
              </a:ext>
            </a:extLst>
          </p:cNvPr>
          <p:cNvPicPr>
            <a:picLocks noChangeAspect="1"/>
          </p:cNvPicPr>
          <p:nvPr/>
        </p:nvPicPr>
        <p:blipFill rotWithShape="1">
          <a:blip r:embed="rId5"/>
          <a:srcRect t="3910" b="3114"/>
          <a:stretch/>
        </p:blipFill>
        <p:spPr>
          <a:xfrm>
            <a:off x="20" y="3429000"/>
            <a:ext cx="6095980" cy="3429000"/>
          </a:xfrm>
          <a:prstGeom prst="rect">
            <a:avLst/>
          </a:prstGeom>
        </p:spPr>
      </p:pic>
      <p:pic>
        <p:nvPicPr>
          <p:cNvPr id="5" name="Picture 4">
            <a:extLst>
              <a:ext uri="{FF2B5EF4-FFF2-40B4-BE49-F238E27FC236}">
                <a16:creationId xmlns:a16="http://schemas.microsoft.com/office/drawing/2014/main" id="{DBF30F7D-6959-4F03-B2BB-039718F9B107}"/>
              </a:ext>
            </a:extLst>
          </p:cNvPr>
          <p:cNvPicPr>
            <a:picLocks noChangeAspect="1"/>
          </p:cNvPicPr>
          <p:nvPr/>
        </p:nvPicPr>
        <p:blipFill rotWithShape="1">
          <a:blip r:embed="rId6"/>
          <a:srcRect t="19435" b="11967"/>
          <a:stretch/>
        </p:blipFill>
        <p:spPr>
          <a:xfrm>
            <a:off x="6096000" y="3429000"/>
            <a:ext cx="6096000" cy="3429000"/>
          </a:xfrm>
          <a:prstGeom prst="rect">
            <a:avLst/>
          </a:prstGeom>
        </p:spPr>
      </p:pic>
      <p:sp>
        <p:nvSpPr>
          <p:cNvPr id="11" name="Rectangle 10">
            <a:extLst>
              <a:ext uri="{FF2B5EF4-FFF2-40B4-BE49-F238E27FC236}">
                <a16:creationId xmlns:a16="http://schemas.microsoft.com/office/drawing/2014/main" id="{B497CCB5-5FC2-473C-AFCC-2430CEF1DF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599C8C75-BFDF-44E7-A028-EEB5EDD58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341D252-A1D7-43E5-81BD-A9314D2167CB}"/>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kern="1200">
                <a:solidFill>
                  <a:srgbClr val="080808"/>
                </a:solidFill>
                <a:latin typeface="+mj-lt"/>
                <a:ea typeface="+mj-ea"/>
                <a:cs typeface="+mj-cs"/>
              </a:rPr>
              <a:t>Which is the most expressive? Why?</a:t>
            </a:r>
          </a:p>
        </p:txBody>
      </p:sp>
    </p:spTree>
    <p:extLst>
      <p:ext uri="{BB962C8B-B14F-4D97-AF65-F5344CB8AC3E}">
        <p14:creationId xmlns:p14="http://schemas.microsoft.com/office/powerpoint/2010/main" val="43019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32877B-82EF-49BF-A32F-CB6B1EA9F9C2}"/>
              </a:ext>
            </a:extLst>
          </p:cNvPr>
          <p:cNvSpPr>
            <a:spLocks noGrp="1"/>
          </p:cNvSpPr>
          <p:nvPr>
            <p:ph type="title"/>
          </p:nvPr>
        </p:nvSpPr>
        <p:spPr>
          <a:xfrm>
            <a:off x="1127208" y="857251"/>
            <a:ext cx="5396882" cy="3498334"/>
          </a:xfrm>
        </p:spPr>
        <p:txBody>
          <a:bodyPr vert="horz" lIns="91440" tIns="45720" rIns="91440" bIns="45720" rtlCol="0" anchor="b">
            <a:noAutofit/>
          </a:bodyPr>
          <a:lstStyle/>
          <a:p>
            <a:r>
              <a:rPr lang="en-US" sz="2400" kern="1200" dirty="0">
                <a:solidFill>
                  <a:srgbClr val="FFFFFF"/>
                </a:solidFill>
                <a:latin typeface="+mj-lt"/>
                <a:ea typeface="+mj-ea"/>
                <a:cs typeface="+mj-cs"/>
              </a:rPr>
              <a:t>Does the art form/medium affect how knowledge and ideas are conveyed?</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Are some art forms better suited to express ideas than others?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Are others perhaps better at expressing beauty as such?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What art form/medium/style would be bes</a:t>
            </a:r>
            <a:r>
              <a:rPr lang="en-US" sz="2400" dirty="0">
                <a:solidFill>
                  <a:srgbClr val="FFFFFF"/>
                </a:solidFill>
              </a:rPr>
              <a:t>t suited to express the pressures in your life as an IBDP student?</a:t>
            </a:r>
            <a:endParaRPr lang="en-US" sz="2400" kern="1200" dirty="0">
              <a:solidFill>
                <a:srgbClr val="FFFFFF"/>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Lightbulb">
            <a:extLst>
              <a:ext uri="{FF2B5EF4-FFF2-40B4-BE49-F238E27FC236}">
                <a16:creationId xmlns:a16="http://schemas.microsoft.com/office/drawing/2014/main" id="{3010B428-C383-4C1F-AC6B-009F5681CFD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345561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38DB5-C44E-42E5-8B71-D6EDBB8ECD43}"/>
              </a:ext>
            </a:extLst>
          </p:cNvPr>
          <p:cNvPicPr>
            <a:picLocks noChangeAspect="1"/>
          </p:cNvPicPr>
          <p:nvPr/>
        </p:nvPicPr>
        <p:blipFill rotWithShape="1">
          <a:blip r:embed="rId3"/>
          <a:srcRect b="5063"/>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E3EB91C-7B1B-4CE3-86DF-9FB50AE77D77}"/>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b="1"/>
              <a:t>Beauty and truth.</a:t>
            </a:r>
            <a:r>
              <a:rPr lang="en-US" sz="4000"/>
              <a:t/>
            </a:r>
            <a:br>
              <a:rPr lang="en-US" sz="4000"/>
            </a:br>
            <a:endParaRPr lang="en-US" sz="4000"/>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792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Widescreen</PresentationFormat>
  <Paragraphs>80</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Calibri</vt:lpstr>
      <vt:lpstr>Calibri Light</vt:lpstr>
      <vt:lpstr>Times New Roman</vt:lpstr>
      <vt:lpstr>Office Theme</vt:lpstr>
      <vt:lpstr>Lesson 1 Just pretty pictures? Think again.</vt:lpstr>
      <vt:lpstr>Warm-up:   How many art forms and disciplines within the arts can you think of?</vt:lpstr>
      <vt:lpstr>Collaborative brainstorming: What words come to mind if we say “The arts”?</vt:lpstr>
      <vt:lpstr>Now use some of these words to define “art”.</vt:lpstr>
      <vt:lpstr>PowerPoint Presentation</vt:lpstr>
      <vt:lpstr>Expression of ideas and feelings. </vt:lpstr>
      <vt:lpstr>Which is the most expressive? Why?</vt:lpstr>
      <vt:lpstr>Does the art form/medium affect how knowledge and ideas are conveyed?  Are some art forms better suited to express ideas than others?   Are others perhaps better at expressing beauty as such?   What art form/medium/style would be best suited to express the pressures in your life as an IBDP student?</vt:lpstr>
      <vt:lpstr>Beauty and truth. </vt:lpstr>
      <vt:lpstr>(Why) does beauty matter? </vt:lpstr>
      <vt:lpstr>A formula for beauty?</vt:lpstr>
      <vt:lpstr>Ode to a Grecian Urn  (Keats)</vt:lpstr>
      <vt:lpstr>https://www.ted.com/talks/murray_gell_mann_beauty_truth_and_physics?language=en </vt:lpstr>
      <vt:lpstr>Which one requires most skill?</vt:lpstr>
      <vt:lpstr>PowerPoint Presentation</vt:lpstr>
      <vt:lpstr>How can the arts, through imagination, can give use knowledge that reality hides?</vt:lpstr>
      <vt:lpstr>Plenary: what is art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Just pretty pictures? Think again.</dc:title>
  <dc:creator>An Gulinck - Head of French</dc:creator>
  <cp:lastModifiedBy>An Gulinck</cp:lastModifiedBy>
  <cp:revision>12</cp:revision>
  <dcterms:created xsi:type="dcterms:W3CDTF">2021-10-11T03:02:13Z</dcterms:created>
  <dcterms:modified xsi:type="dcterms:W3CDTF">2023-10-25T08:12:15Z</dcterms:modified>
</cp:coreProperties>
</file>