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60" r:id="rId5"/>
    <p:sldId id="261" r:id="rId6"/>
    <p:sldId id="259"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6A23D3-FA64-45B3-BD51-7ADD93EDD928}" type="datetimeFigureOut">
              <a:rPr lang="en-GB" smtClean="0"/>
              <a:t>05/05/2016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876706-CBF8-4F26-B330-7237564ABD03}" type="slidenum">
              <a:rPr lang="en-GB" smtClean="0"/>
              <a:t>‹#›</a:t>
            </a:fld>
            <a:endParaRPr lang="en-GB"/>
          </a:p>
        </p:txBody>
      </p:sp>
    </p:spTree>
    <p:extLst>
      <p:ext uri="{BB962C8B-B14F-4D97-AF65-F5344CB8AC3E}">
        <p14:creationId xmlns:p14="http://schemas.microsoft.com/office/powerpoint/2010/main" val="23884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 How do </a:t>
            </a:r>
            <a:r>
              <a:rPr lang="en-US" dirty="0" err="1" smtClean="0"/>
              <a:t>Pastafarians</a:t>
            </a:r>
            <a:r>
              <a:rPr lang="en-US" dirty="0" smtClean="0"/>
              <a:t> believe our world was created?</a:t>
            </a:r>
          </a:p>
          <a:p>
            <a:r>
              <a:rPr lang="en-US" dirty="0" smtClean="0"/>
              <a:t>A: We believe the Flying Spaghetti Monster created the world much as it exists today, but for reasons unknown made it appear that the universe is billions of years old (instead of thousands) and that life evolved into its current state (rather than created in its current form). Every time a researcher carries out an experiment that appears to confirm one of these “scientific theories” supporting an old earth and evolution we can be sure that the FSM is there, modifying the data with his </a:t>
            </a:r>
            <a:r>
              <a:rPr lang="en-US" dirty="0" err="1" smtClean="0"/>
              <a:t>Noodly</a:t>
            </a:r>
            <a:r>
              <a:rPr lang="en-US" dirty="0" smtClean="0"/>
              <a:t> Appendage. We don’t know why He does this but we believe He does, that is our Faith.</a:t>
            </a:r>
            <a:endParaRPr lang="en-GB" dirty="0"/>
          </a:p>
        </p:txBody>
      </p:sp>
      <p:sp>
        <p:nvSpPr>
          <p:cNvPr id="4" name="Slide Number Placeholder 3"/>
          <p:cNvSpPr>
            <a:spLocks noGrp="1"/>
          </p:cNvSpPr>
          <p:nvPr>
            <p:ph type="sldNum" sz="quarter" idx="10"/>
          </p:nvPr>
        </p:nvSpPr>
        <p:spPr/>
        <p:txBody>
          <a:bodyPr/>
          <a:lstStyle/>
          <a:p>
            <a:fld id="{91876706-CBF8-4F26-B330-7237564ABD03}" type="slidenum">
              <a:rPr lang="en-GB" smtClean="0"/>
              <a:t>3</a:t>
            </a:fld>
            <a:endParaRPr lang="en-GB"/>
          </a:p>
        </p:txBody>
      </p:sp>
    </p:spTree>
    <p:extLst>
      <p:ext uri="{BB962C8B-B14F-4D97-AF65-F5344CB8AC3E}">
        <p14:creationId xmlns:p14="http://schemas.microsoft.com/office/powerpoint/2010/main" val="1230517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76706-CBF8-4F26-B330-7237564ABD03}" type="slidenum">
              <a:rPr lang="en-GB" smtClean="0"/>
              <a:t>5</a:t>
            </a:fld>
            <a:endParaRPr lang="en-GB"/>
          </a:p>
        </p:txBody>
      </p:sp>
    </p:spTree>
    <p:extLst>
      <p:ext uri="{BB962C8B-B14F-4D97-AF65-F5344CB8AC3E}">
        <p14:creationId xmlns:p14="http://schemas.microsoft.com/office/powerpoint/2010/main" val="691957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 To what extent do </a:t>
            </a:r>
            <a:r>
              <a:rPr lang="en-US" dirty="0" err="1" smtClean="0"/>
              <a:t>Pastafarians</a:t>
            </a:r>
            <a:r>
              <a:rPr lang="en-US" dirty="0" smtClean="0"/>
              <a:t> need evidence to support their beliefs? What is considered valid evidence, and why are some religious ideas lacking evidence believed more widely than others? Why is Christianity more widely accepted than </a:t>
            </a:r>
            <a:r>
              <a:rPr lang="en-US" dirty="0" err="1" smtClean="0"/>
              <a:t>Pastafarianism</a:t>
            </a:r>
            <a:r>
              <a:rPr lang="en-US" dirty="0" smtClean="0"/>
              <a:t>?</a:t>
            </a:r>
          </a:p>
          <a:p>
            <a:endParaRPr lang="en-US" dirty="0" smtClean="0"/>
          </a:p>
          <a:p>
            <a:r>
              <a:rPr lang="en-US" dirty="0" smtClean="0"/>
              <a:t>A: For many religions, acceptance is due to the time it has been around and due to the number of people who already follow it. For potential followers it’s often less a consideration of evidence, and more a judgment that the collective group of followers is better informed. That millions or billions of people already follow this religion is strong social proof that there is something to it. The larger the group and the longer it has been around, the more pronounced the effect.</a:t>
            </a:r>
          </a:p>
          <a:p>
            <a:endParaRPr lang="en-US" dirty="0" smtClean="0"/>
          </a:p>
          <a:p>
            <a:r>
              <a:rPr lang="en-US" dirty="0" smtClean="0"/>
              <a:t>But nonbelievers are overreaching when they dismiss the phenomenon of religion as wrong and useless because it so often lacks a basis in evidence. The fact that millions of people get something positive out of a religion – even if it is based in superstition – *does* mean something. But that’s not to say it’s True, only that it has Value. For many people, religion is about being part of a community and being part of something bigger and more important than themselves. These transcendent experiences are something we want to emulate.</a:t>
            </a:r>
          </a:p>
          <a:p>
            <a:endParaRPr lang="en-US" dirty="0" smtClean="0"/>
          </a:p>
          <a:p>
            <a:r>
              <a:rPr lang="en-US" dirty="0" smtClean="0"/>
              <a:t>Nonbelievers would be better off criticizing only on the negative, damaging parts of religion, and being less judgmental about the idea of religion in general. Nonbelievers get hung up asking for evidence when really we should be looking at why does religion thrive despite evidence? We should be pushing the idea that faith is not equivalent to evidence-based-reasoning without insisting that it’s inferior, only that they are different ways of seeing the world. And that the problems happen when these world views clash.</a:t>
            </a:r>
          </a:p>
          <a:p>
            <a:endParaRPr lang="en-US" dirty="0" smtClean="0"/>
          </a:p>
          <a:p>
            <a:r>
              <a:rPr lang="en-US" dirty="0" err="1" smtClean="0"/>
              <a:t>Pastafarianism</a:t>
            </a:r>
            <a:r>
              <a:rPr lang="en-US" dirty="0" smtClean="0"/>
              <a:t> is different than most religions in that we explicitly make the point that our scripture need not be believed literally. In other religions this is known but not often said out loud (many Christians don’t take the Bible literally but won’t volunteer this). </a:t>
            </a:r>
            <a:r>
              <a:rPr lang="en-US" dirty="0" err="1" smtClean="0"/>
              <a:t>Pastafarian</a:t>
            </a:r>
            <a:r>
              <a:rPr lang="en-US" dirty="0" smtClean="0"/>
              <a:t> scripture has some outlandish and sometimes contradictory components – and unlike the scripture of mainstream religion, these pieces were intentional and obvious, and our congregation is aware of this.</a:t>
            </a:r>
            <a:endParaRPr lang="en-GB" dirty="0"/>
          </a:p>
        </p:txBody>
      </p:sp>
      <p:sp>
        <p:nvSpPr>
          <p:cNvPr id="4" name="Slide Number Placeholder 3"/>
          <p:cNvSpPr>
            <a:spLocks noGrp="1"/>
          </p:cNvSpPr>
          <p:nvPr>
            <p:ph type="sldNum" sz="quarter" idx="10"/>
          </p:nvPr>
        </p:nvSpPr>
        <p:spPr/>
        <p:txBody>
          <a:bodyPr/>
          <a:lstStyle/>
          <a:p>
            <a:fld id="{91876706-CBF8-4F26-B330-7237564ABD03}" type="slidenum">
              <a:rPr lang="en-GB" smtClean="0"/>
              <a:t>6</a:t>
            </a:fld>
            <a:endParaRPr lang="en-GB"/>
          </a:p>
        </p:txBody>
      </p:sp>
    </p:spTree>
    <p:extLst>
      <p:ext uri="{BB962C8B-B14F-4D97-AF65-F5344CB8AC3E}">
        <p14:creationId xmlns:p14="http://schemas.microsoft.com/office/powerpoint/2010/main" val="1888980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EA3416A-41E0-4A29-BB67-D20731F3B376}" type="datetimeFigureOut">
              <a:rPr lang="en-GB" smtClean="0"/>
              <a:t>05/05/2016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B54DA3-C5C5-4CC3-A008-7D6413E0BD38}" type="slidenum">
              <a:rPr lang="en-GB" smtClean="0"/>
              <a:t>‹#›</a:t>
            </a:fld>
            <a:endParaRPr lang="en-GB"/>
          </a:p>
        </p:txBody>
      </p:sp>
    </p:spTree>
    <p:extLst>
      <p:ext uri="{BB962C8B-B14F-4D97-AF65-F5344CB8AC3E}">
        <p14:creationId xmlns:p14="http://schemas.microsoft.com/office/powerpoint/2010/main" val="3179369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A3416A-41E0-4A29-BB67-D20731F3B376}" type="datetimeFigureOut">
              <a:rPr lang="en-GB" smtClean="0"/>
              <a:t>05/05/2016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B54DA3-C5C5-4CC3-A008-7D6413E0BD38}" type="slidenum">
              <a:rPr lang="en-GB" smtClean="0"/>
              <a:t>‹#›</a:t>
            </a:fld>
            <a:endParaRPr lang="en-GB"/>
          </a:p>
        </p:txBody>
      </p:sp>
    </p:spTree>
    <p:extLst>
      <p:ext uri="{BB962C8B-B14F-4D97-AF65-F5344CB8AC3E}">
        <p14:creationId xmlns:p14="http://schemas.microsoft.com/office/powerpoint/2010/main" val="1701892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A3416A-41E0-4A29-BB67-D20731F3B376}" type="datetimeFigureOut">
              <a:rPr lang="en-GB" smtClean="0"/>
              <a:t>05/05/2016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B54DA3-C5C5-4CC3-A008-7D6413E0BD38}" type="slidenum">
              <a:rPr lang="en-GB" smtClean="0"/>
              <a:t>‹#›</a:t>
            </a:fld>
            <a:endParaRPr lang="en-GB"/>
          </a:p>
        </p:txBody>
      </p:sp>
    </p:spTree>
    <p:extLst>
      <p:ext uri="{BB962C8B-B14F-4D97-AF65-F5344CB8AC3E}">
        <p14:creationId xmlns:p14="http://schemas.microsoft.com/office/powerpoint/2010/main" val="3019661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A3416A-41E0-4A29-BB67-D20731F3B376}" type="datetimeFigureOut">
              <a:rPr lang="en-GB" smtClean="0"/>
              <a:t>05/05/2016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B54DA3-C5C5-4CC3-A008-7D6413E0BD38}" type="slidenum">
              <a:rPr lang="en-GB" smtClean="0"/>
              <a:t>‹#›</a:t>
            </a:fld>
            <a:endParaRPr lang="en-GB"/>
          </a:p>
        </p:txBody>
      </p:sp>
    </p:spTree>
    <p:extLst>
      <p:ext uri="{BB962C8B-B14F-4D97-AF65-F5344CB8AC3E}">
        <p14:creationId xmlns:p14="http://schemas.microsoft.com/office/powerpoint/2010/main" val="2547186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A3416A-41E0-4A29-BB67-D20731F3B376}" type="datetimeFigureOut">
              <a:rPr lang="en-GB" smtClean="0"/>
              <a:t>05/05/2016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B54DA3-C5C5-4CC3-A008-7D6413E0BD38}" type="slidenum">
              <a:rPr lang="en-GB" smtClean="0"/>
              <a:t>‹#›</a:t>
            </a:fld>
            <a:endParaRPr lang="en-GB"/>
          </a:p>
        </p:txBody>
      </p:sp>
    </p:spTree>
    <p:extLst>
      <p:ext uri="{BB962C8B-B14F-4D97-AF65-F5344CB8AC3E}">
        <p14:creationId xmlns:p14="http://schemas.microsoft.com/office/powerpoint/2010/main" val="380685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EA3416A-41E0-4A29-BB67-D20731F3B376}" type="datetimeFigureOut">
              <a:rPr lang="en-GB" smtClean="0"/>
              <a:t>05/05/2016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B54DA3-C5C5-4CC3-A008-7D6413E0BD38}" type="slidenum">
              <a:rPr lang="en-GB" smtClean="0"/>
              <a:t>‹#›</a:t>
            </a:fld>
            <a:endParaRPr lang="en-GB"/>
          </a:p>
        </p:txBody>
      </p:sp>
    </p:spTree>
    <p:extLst>
      <p:ext uri="{BB962C8B-B14F-4D97-AF65-F5344CB8AC3E}">
        <p14:creationId xmlns:p14="http://schemas.microsoft.com/office/powerpoint/2010/main" val="3472761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EA3416A-41E0-4A29-BB67-D20731F3B376}" type="datetimeFigureOut">
              <a:rPr lang="en-GB" smtClean="0"/>
              <a:t>05/05/2016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FB54DA3-C5C5-4CC3-A008-7D6413E0BD38}" type="slidenum">
              <a:rPr lang="en-GB" smtClean="0"/>
              <a:t>‹#›</a:t>
            </a:fld>
            <a:endParaRPr lang="en-GB"/>
          </a:p>
        </p:txBody>
      </p:sp>
    </p:spTree>
    <p:extLst>
      <p:ext uri="{BB962C8B-B14F-4D97-AF65-F5344CB8AC3E}">
        <p14:creationId xmlns:p14="http://schemas.microsoft.com/office/powerpoint/2010/main" val="1102076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EA3416A-41E0-4A29-BB67-D20731F3B376}" type="datetimeFigureOut">
              <a:rPr lang="en-GB" smtClean="0"/>
              <a:t>05/05/2016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FB54DA3-C5C5-4CC3-A008-7D6413E0BD38}" type="slidenum">
              <a:rPr lang="en-GB" smtClean="0"/>
              <a:t>‹#›</a:t>
            </a:fld>
            <a:endParaRPr lang="en-GB"/>
          </a:p>
        </p:txBody>
      </p:sp>
    </p:spTree>
    <p:extLst>
      <p:ext uri="{BB962C8B-B14F-4D97-AF65-F5344CB8AC3E}">
        <p14:creationId xmlns:p14="http://schemas.microsoft.com/office/powerpoint/2010/main" val="3659331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A3416A-41E0-4A29-BB67-D20731F3B376}" type="datetimeFigureOut">
              <a:rPr lang="en-GB" smtClean="0"/>
              <a:t>05/05/2016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FB54DA3-C5C5-4CC3-A008-7D6413E0BD38}" type="slidenum">
              <a:rPr lang="en-GB" smtClean="0"/>
              <a:t>‹#›</a:t>
            </a:fld>
            <a:endParaRPr lang="en-GB"/>
          </a:p>
        </p:txBody>
      </p:sp>
    </p:spTree>
    <p:extLst>
      <p:ext uri="{BB962C8B-B14F-4D97-AF65-F5344CB8AC3E}">
        <p14:creationId xmlns:p14="http://schemas.microsoft.com/office/powerpoint/2010/main" val="3416084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A3416A-41E0-4A29-BB67-D20731F3B376}" type="datetimeFigureOut">
              <a:rPr lang="en-GB" smtClean="0"/>
              <a:t>05/05/2016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B54DA3-C5C5-4CC3-A008-7D6413E0BD38}" type="slidenum">
              <a:rPr lang="en-GB" smtClean="0"/>
              <a:t>‹#›</a:t>
            </a:fld>
            <a:endParaRPr lang="en-GB"/>
          </a:p>
        </p:txBody>
      </p:sp>
    </p:spTree>
    <p:extLst>
      <p:ext uri="{BB962C8B-B14F-4D97-AF65-F5344CB8AC3E}">
        <p14:creationId xmlns:p14="http://schemas.microsoft.com/office/powerpoint/2010/main" val="73504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A3416A-41E0-4A29-BB67-D20731F3B376}" type="datetimeFigureOut">
              <a:rPr lang="en-GB" smtClean="0"/>
              <a:t>05/05/2016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B54DA3-C5C5-4CC3-A008-7D6413E0BD38}" type="slidenum">
              <a:rPr lang="en-GB" smtClean="0"/>
              <a:t>‹#›</a:t>
            </a:fld>
            <a:endParaRPr lang="en-GB"/>
          </a:p>
        </p:txBody>
      </p:sp>
    </p:spTree>
    <p:extLst>
      <p:ext uri="{BB962C8B-B14F-4D97-AF65-F5344CB8AC3E}">
        <p14:creationId xmlns:p14="http://schemas.microsoft.com/office/powerpoint/2010/main" val="3263179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A3416A-41E0-4A29-BB67-D20731F3B376}" type="datetimeFigureOut">
              <a:rPr lang="en-GB" smtClean="0"/>
              <a:t>05/05/2016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B54DA3-C5C5-4CC3-A008-7D6413E0BD38}" type="slidenum">
              <a:rPr lang="en-GB" smtClean="0"/>
              <a:t>‹#›</a:t>
            </a:fld>
            <a:endParaRPr lang="en-GB"/>
          </a:p>
        </p:txBody>
      </p:sp>
    </p:spTree>
    <p:extLst>
      <p:ext uri="{BB962C8B-B14F-4D97-AF65-F5344CB8AC3E}">
        <p14:creationId xmlns:p14="http://schemas.microsoft.com/office/powerpoint/2010/main" val="4262875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venganza.org/about/open-letter/"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www.venganza.org/abou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theguardian.com/commentisfree/2016/apr/19/pastafarian-nebraska-ruling-religion-belief-ritual"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005" y="1484784"/>
            <a:ext cx="7772400" cy="1470025"/>
          </a:xfrm>
        </p:spPr>
        <p:txBody>
          <a:bodyPr/>
          <a:lstStyle/>
          <a:p>
            <a:r>
              <a:rPr lang="en-GB" dirty="0" smtClean="0"/>
              <a:t>Religion and </a:t>
            </a:r>
            <a:r>
              <a:rPr lang="en-GB" dirty="0" smtClean="0"/>
              <a:t>the natural </a:t>
            </a:r>
            <a:r>
              <a:rPr lang="en-GB" dirty="0" smtClean="0"/>
              <a:t>sciences</a:t>
            </a:r>
            <a:endParaRPr lang="en-GB" dirty="0"/>
          </a:p>
        </p:txBody>
      </p:sp>
      <p:sp>
        <p:nvSpPr>
          <p:cNvPr id="3" name="Subtitle 2"/>
          <p:cNvSpPr>
            <a:spLocks noGrp="1"/>
          </p:cNvSpPr>
          <p:nvPr>
            <p:ph type="subTitle" idx="1"/>
          </p:nvPr>
        </p:nvSpPr>
        <p:spPr>
          <a:xfrm>
            <a:off x="1370805" y="3192769"/>
            <a:ext cx="6400800" cy="2279104"/>
          </a:xfrm>
        </p:spPr>
        <p:txBody>
          <a:bodyPr/>
          <a:lstStyle/>
          <a:p>
            <a:r>
              <a:rPr lang="en-GB" dirty="0" smtClean="0"/>
              <a:t>Real-life situation: </a:t>
            </a:r>
            <a:r>
              <a:rPr lang="en-GB" dirty="0" err="1" smtClean="0"/>
              <a:t>Pastafarianis</a:t>
            </a:r>
            <a:r>
              <a:rPr lang="en-GB" dirty="0" err="1"/>
              <a:t>m</a:t>
            </a:r>
            <a:r>
              <a:rPr lang="en-GB" dirty="0" smtClean="0"/>
              <a:t>.</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3077" y="4332320"/>
            <a:ext cx="4017963"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31555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1446550"/>
          </a:xfrm>
          <a:prstGeom prst="rect">
            <a:avLst/>
          </a:prstGeom>
          <a:noFill/>
        </p:spPr>
        <p:txBody>
          <a:bodyPr wrap="square" rtlCol="0">
            <a:spAutoFit/>
          </a:bodyPr>
          <a:lstStyle/>
          <a:p>
            <a:r>
              <a:rPr lang="en-GB" sz="4400" dirty="0" smtClean="0"/>
              <a:t>Real-life </a:t>
            </a:r>
            <a:r>
              <a:rPr lang="en-GB" sz="4400" dirty="0" smtClean="0"/>
              <a:t>situation: the case of </a:t>
            </a:r>
            <a:r>
              <a:rPr lang="en-GB" sz="4400" dirty="0" err="1"/>
              <a:t>P</a:t>
            </a:r>
            <a:r>
              <a:rPr lang="en-GB" sz="4400" dirty="0" err="1" smtClean="0"/>
              <a:t>astafarian</a:t>
            </a:r>
            <a:r>
              <a:rPr lang="en-GB" sz="4400" dirty="0" smtClean="0"/>
              <a:t> </a:t>
            </a:r>
            <a:r>
              <a:rPr lang="en-GB" sz="4400" dirty="0" smtClean="0"/>
              <a:t>passport photos on ID’s.</a:t>
            </a:r>
            <a:endParaRPr lang="en-GB" sz="4400" dirty="0"/>
          </a:p>
        </p:txBody>
      </p:sp>
      <p:sp>
        <p:nvSpPr>
          <p:cNvPr id="4" name="Rectangle 3"/>
          <p:cNvSpPr/>
          <p:nvPr/>
        </p:nvSpPr>
        <p:spPr>
          <a:xfrm>
            <a:off x="300336" y="2636912"/>
            <a:ext cx="4896544" cy="923330"/>
          </a:xfrm>
          <a:prstGeom prst="rect">
            <a:avLst/>
          </a:prstGeom>
        </p:spPr>
        <p:txBody>
          <a:bodyPr wrap="square">
            <a:spAutoFit/>
          </a:bodyPr>
          <a:lstStyle/>
          <a:p>
            <a:r>
              <a:rPr lang="en-US" dirty="0" smtClean="0"/>
              <a:t>Austrian citizen has </a:t>
            </a:r>
            <a:r>
              <a:rPr lang="en-US" dirty="0" smtClean="0"/>
              <a:t>won the right to be shown on his driving-</a:t>
            </a:r>
            <a:r>
              <a:rPr lang="en-US" dirty="0" err="1" smtClean="0"/>
              <a:t>licence</a:t>
            </a:r>
            <a:r>
              <a:rPr lang="en-US" dirty="0" smtClean="0"/>
              <a:t> photo wearing a pasta strainer as "religious headgear".</a:t>
            </a:r>
          </a:p>
        </p:txBody>
      </p:sp>
      <p:pic>
        <p:nvPicPr>
          <p:cNvPr id="1032" name="Picture 8" descr="Driving licence of Niko Al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3861048"/>
            <a:ext cx="4687798" cy="2636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76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692696"/>
            <a:ext cx="7632848" cy="1446550"/>
          </a:xfrm>
          <a:prstGeom prst="rect">
            <a:avLst/>
          </a:prstGeom>
          <a:noFill/>
        </p:spPr>
        <p:txBody>
          <a:bodyPr wrap="square" rtlCol="0">
            <a:spAutoFit/>
          </a:bodyPr>
          <a:lstStyle/>
          <a:p>
            <a:pPr algn="ctr"/>
            <a:r>
              <a:rPr lang="en-GB" sz="4400" dirty="0" err="1" smtClean="0"/>
              <a:t>Pastafarianism</a:t>
            </a:r>
            <a:r>
              <a:rPr lang="en-GB" sz="4400" dirty="0" smtClean="0"/>
              <a:t> and </a:t>
            </a:r>
            <a:r>
              <a:rPr lang="en-GB" sz="4400" dirty="0"/>
              <a:t>t</a:t>
            </a:r>
            <a:r>
              <a:rPr lang="en-GB" sz="4400" dirty="0" smtClean="0"/>
              <a:t>he church of the flying spaghetti monster</a:t>
            </a:r>
            <a:endParaRPr lang="en-GB" sz="44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185092"/>
            <a:ext cx="7416824" cy="3823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812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2123728" y="6093296"/>
            <a:ext cx="4474943" cy="369332"/>
          </a:xfrm>
          <a:prstGeom prst="rect">
            <a:avLst/>
          </a:prstGeom>
        </p:spPr>
        <p:txBody>
          <a:bodyPr wrap="none">
            <a:spAutoFit/>
          </a:bodyPr>
          <a:lstStyle/>
          <a:p>
            <a:r>
              <a:rPr lang="en-GB" dirty="0" smtClean="0"/>
              <a:t>http://www.venganza.org/about/open-letter/</a:t>
            </a:r>
            <a:endParaRPr lang="en-GB" dirty="0"/>
          </a:p>
        </p:txBody>
      </p:sp>
      <p:sp>
        <p:nvSpPr>
          <p:cNvPr id="3" name="TextBox 2"/>
          <p:cNvSpPr txBox="1"/>
          <p:nvPr/>
        </p:nvSpPr>
        <p:spPr>
          <a:xfrm>
            <a:off x="755576" y="764704"/>
            <a:ext cx="7632848" cy="1077218"/>
          </a:xfrm>
          <a:prstGeom prst="rect">
            <a:avLst/>
          </a:prstGeom>
          <a:noFill/>
        </p:spPr>
        <p:txBody>
          <a:bodyPr wrap="square" rtlCol="0">
            <a:spAutoFit/>
          </a:bodyPr>
          <a:lstStyle/>
          <a:p>
            <a:r>
              <a:rPr lang="en-GB" sz="3200" dirty="0" smtClean="0"/>
              <a:t>Bobby Henderson’s open letter (2005) to Kansas school board:</a:t>
            </a:r>
            <a:endParaRPr lang="en-GB" sz="32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1793" y="2204864"/>
            <a:ext cx="4081636" cy="2918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6598671" y="4725144"/>
            <a:ext cx="2077785"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Click on the link to read the letter.</a:t>
            </a:r>
            <a:endParaRPr lang="en-GB" dirty="0"/>
          </a:p>
        </p:txBody>
      </p:sp>
    </p:spTree>
    <p:extLst>
      <p:ext uri="{BB962C8B-B14F-4D97-AF65-F5344CB8AC3E}">
        <p14:creationId xmlns:p14="http://schemas.microsoft.com/office/powerpoint/2010/main" val="2400406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70866"/>
            <a:ext cx="4968974" cy="2981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1475656" y="548680"/>
            <a:ext cx="108012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7504" y="270866"/>
            <a:ext cx="1908212" cy="1754326"/>
          </a:xfrm>
          <a:prstGeom prst="rect">
            <a:avLst/>
          </a:prstGeom>
          <a:noFill/>
        </p:spPr>
        <p:txBody>
          <a:bodyPr wrap="square" rtlCol="0">
            <a:spAutoFit/>
          </a:bodyPr>
          <a:lstStyle/>
          <a:p>
            <a:r>
              <a:rPr lang="en-GB" dirty="0" err="1" smtClean="0"/>
              <a:t>Pastafarian</a:t>
            </a:r>
            <a:r>
              <a:rPr lang="en-GB" dirty="0" smtClean="0"/>
              <a:t> wedding in New Zealand.</a:t>
            </a:r>
          </a:p>
          <a:p>
            <a:r>
              <a:rPr lang="en-GB" dirty="0" smtClean="0"/>
              <a:t>Pirate costumes and rings out of pasta.</a:t>
            </a:r>
          </a:p>
        </p:txBody>
      </p:sp>
      <p:sp>
        <p:nvSpPr>
          <p:cNvPr id="4" name="Rectangle 3"/>
          <p:cNvSpPr/>
          <p:nvPr/>
        </p:nvSpPr>
        <p:spPr>
          <a:xfrm>
            <a:off x="611560" y="5733256"/>
            <a:ext cx="784887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Pastafarianism</a:t>
            </a:r>
            <a:r>
              <a:rPr lang="en-GB" dirty="0" smtClean="0"/>
              <a:t> around the world</a:t>
            </a:r>
            <a:endParaRPr lang="en-GB" dirty="0"/>
          </a:p>
        </p:txBody>
      </p:sp>
      <p:sp>
        <p:nvSpPr>
          <p:cNvPr id="7" name="Oval 6">
            <a:hlinkClick r:id="rId4"/>
          </p:cNvPr>
          <p:cNvSpPr/>
          <p:nvPr/>
        </p:nvSpPr>
        <p:spPr>
          <a:xfrm>
            <a:off x="323528" y="3252250"/>
            <a:ext cx="1872208"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Q&amp;A</a:t>
            </a:r>
            <a:endParaRPr lang="en-GB"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4304" y="2951196"/>
            <a:ext cx="3546415" cy="259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1277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374" y="5871980"/>
            <a:ext cx="7488832" cy="646331"/>
          </a:xfrm>
          <a:prstGeom prst="rect">
            <a:avLst/>
          </a:prstGeom>
        </p:spPr>
        <p:txBody>
          <a:bodyPr wrap="square">
            <a:spAutoFit/>
          </a:bodyPr>
          <a:lstStyle/>
          <a:p>
            <a:r>
              <a:rPr lang="en-GB" dirty="0" smtClean="0">
                <a:hlinkClick r:id="rId3"/>
              </a:rPr>
              <a:t>http://www.theguardian.com/commentisfree/2016/apr/19/pastafarian-nebraska-ruling-religion-belief-ritual</a:t>
            </a:r>
            <a:endParaRPr lang="en-GB" dirty="0"/>
          </a:p>
        </p:txBody>
      </p:sp>
      <p:sp>
        <p:nvSpPr>
          <p:cNvPr id="3" name="Rectangle 2"/>
          <p:cNvSpPr/>
          <p:nvPr/>
        </p:nvSpPr>
        <p:spPr>
          <a:xfrm>
            <a:off x="395536" y="1087433"/>
            <a:ext cx="8136904" cy="194421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4400" dirty="0" smtClean="0"/>
              <a:t>What makes a belief a belief?</a:t>
            </a:r>
          </a:p>
          <a:p>
            <a:pPr algn="ctr"/>
            <a:r>
              <a:rPr lang="en-GB" sz="4400" dirty="0" smtClean="0"/>
              <a:t>What makes a religion a religion?</a:t>
            </a:r>
            <a:endParaRPr lang="en-GB" sz="4400" dirty="0"/>
          </a:p>
        </p:txBody>
      </p:sp>
      <p:sp>
        <p:nvSpPr>
          <p:cNvPr id="4" name="Rectangle 3"/>
          <p:cNvSpPr/>
          <p:nvPr/>
        </p:nvSpPr>
        <p:spPr>
          <a:xfrm>
            <a:off x="395536" y="3031649"/>
            <a:ext cx="8136904" cy="255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What counts as evidence in religion?</a:t>
            </a:r>
          </a:p>
          <a:p>
            <a:pPr algn="ctr"/>
            <a:r>
              <a:rPr lang="en-GB" sz="2400" dirty="0" smtClean="0"/>
              <a:t>What counts as evidence in the natural sciences?</a:t>
            </a:r>
          </a:p>
          <a:p>
            <a:pPr algn="ctr"/>
            <a:r>
              <a:rPr lang="en-GB" sz="2400" dirty="0" smtClean="0"/>
              <a:t>Can we reconcile religion and natural sciences?</a:t>
            </a:r>
          </a:p>
          <a:p>
            <a:pPr algn="ctr"/>
            <a:r>
              <a:rPr lang="en-GB" sz="2400" dirty="0" smtClean="0"/>
              <a:t>Is there knowledge religion can give us which other areas of knowledge can’t?</a:t>
            </a:r>
            <a:endParaRPr lang="en-GB" sz="2400" dirty="0"/>
          </a:p>
        </p:txBody>
      </p:sp>
    </p:spTree>
    <p:extLst>
      <p:ext uri="{BB962C8B-B14F-4D97-AF65-F5344CB8AC3E}">
        <p14:creationId xmlns:p14="http://schemas.microsoft.com/office/powerpoint/2010/main" val="59238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687</Words>
  <Application>Microsoft Office PowerPoint</Application>
  <PresentationFormat>On-screen Show (4:3)</PresentationFormat>
  <Paragraphs>33</Paragraphs>
  <Slides>6</Slides>
  <Notes>3</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Religion and the natural sciences</vt:lpstr>
      <vt:lpstr>PowerPoint Presentation</vt:lpstr>
      <vt:lpstr>PowerPoint Presentation</vt:lpstr>
      <vt:lpstr>PowerPoint Presentation</vt:lpstr>
      <vt:lpstr>PowerPoint Presentation</vt:lpstr>
      <vt:lpstr>PowerPoint Presentation</vt:lpstr>
    </vt:vector>
  </TitlesOfParts>
  <Company>British International School Vietnam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Religion</dc:title>
  <dc:creator>An Gulinck</dc:creator>
  <cp:lastModifiedBy>An Gulinck</cp:lastModifiedBy>
  <cp:revision>16</cp:revision>
  <dcterms:created xsi:type="dcterms:W3CDTF">2016-05-05T02:15:20Z</dcterms:created>
  <dcterms:modified xsi:type="dcterms:W3CDTF">2016-05-05T06:48:32Z</dcterms:modified>
</cp:coreProperties>
</file>