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83" r:id="rId2"/>
    <p:sldId id="284" r:id="rId3"/>
    <p:sldId id="260" r:id="rId4"/>
    <p:sldId id="274" r:id="rId5"/>
    <p:sldId id="258" r:id="rId6"/>
    <p:sldId id="273" r:id="rId7"/>
    <p:sldId id="275" r:id="rId8"/>
    <p:sldId id="281" r:id="rId9"/>
    <p:sldId id="276" r:id="rId10"/>
    <p:sldId id="282" r:id="rId11"/>
    <p:sldId id="259" r:id="rId12"/>
    <p:sldId id="270" r:id="rId13"/>
    <p:sldId id="280" r:id="rId14"/>
    <p:sldId id="279"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700B1-41CB-402F-ADA0-2D1B38C2ABBB}" type="datetimeFigureOut">
              <a:rPr lang="fr-FR" smtClean="0"/>
              <a:t>30/06/2021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9D819B-8CE2-47AA-B16A-D2A5C4479D22}" type="slidenum">
              <a:rPr lang="fr-FR" smtClean="0"/>
              <a:t>‹#›</a:t>
            </a:fld>
            <a:endParaRPr lang="fr-FR"/>
          </a:p>
        </p:txBody>
      </p:sp>
    </p:spTree>
    <p:extLst>
      <p:ext uri="{BB962C8B-B14F-4D97-AF65-F5344CB8AC3E}">
        <p14:creationId xmlns:p14="http://schemas.microsoft.com/office/powerpoint/2010/main" val="267326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5462D-21A6-40A4-9609-65BC4A805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930874C6-C3C7-4F1D-B4FC-56BC94ADC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E25116AB-8BE3-4AB5-A18F-A39B38E4122A}"/>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5" name="Footer Placeholder 4">
            <a:extLst>
              <a:ext uri="{FF2B5EF4-FFF2-40B4-BE49-F238E27FC236}">
                <a16:creationId xmlns:a16="http://schemas.microsoft.com/office/drawing/2014/main" id="{EA1303C0-104F-496C-AE5F-10EE549702B7}"/>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C385C4CB-72F2-4066-ADA9-76B1FAD1719B}"/>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2679751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7AFA9-D846-4F1A-A1FD-C5D98E82590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E3D5FA5A-2EC7-4C4A-A3EA-9D854CFF7A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94651817-5D56-41AB-BCE5-8380D7DB7B83}"/>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5" name="Footer Placeholder 4">
            <a:extLst>
              <a:ext uri="{FF2B5EF4-FFF2-40B4-BE49-F238E27FC236}">
                <a16:creationId xmlns:a16="http://schemas.microsoft.com/office/drawing/2014/main" id="{BBC6932C-EE84-477D-8FCE-1C5D8919AD02}"/>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DE96A4F-FE19-4911-AFEF-F205AC667447}"/>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33831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9B5533-7983-47A9-8DFA-71CD52EA417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405E323-5BFC-4EEE-B517-2354CD1CAF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8FD10E1-E972-4417-8E58-295BD88DD3BA}"/>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5" name="Footer Placeholder 4">
            <a:extLst>
              <a:ext uri="{FF2B5EF4-FFF2-40B4-BE49-F238E27FC236}">
                <a16:creationId xmlns:a16="http://schemas.microsoft.com/office/drawing/2014/main" id="{BF3F25D3-6C03-45CD-8406-805237CE6FAD}"/>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3AEF3E4-0E58-48BF-90F8-34A6932DF0EB}"/>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2787482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B8508-2394-406B-BA24-31CE6586A492}"/>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D0857C1E-593A-40ED-97B6-42A2D7A1F2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D952BC83-E056-47F9-B470-9AFF5FE7A181}"/>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5" name="Footer Placeholder 4">
            <a:extLst>
              <a:ext uri="{FF2B5EF4-FFF2-40B4-BE49-F238E27FC236}">
                <a16:creationId xmlns:a16="http://schemas.microsoft.com/office/drawing/2014/main" id="{AF73C5C1-92CA-4E41-AB1D-597F9312F84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90FD9898-2532-4F16-9CAF-28E67626E1C3}"/>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2705398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93B3A-06F1-4803-B067-9A76944072F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B3E9F255-BA4D-4238-AD81-F3C4223B70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EDE63-C702-4BBD-9987-2064DD4526C8}"/>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5" name="Footer Placeholder 4">
            <a:extLst>
              <a:ext uri="{FF2B5EF4-FFF2-40B4-BE49-F238E27FC236}">
                <a16:creationId xmlns:a16="http://schemas.microsoft.com/office/drawing/2014/main" id="{268A6AEA-0F76-48FD-BAE6-5AFDC0BFB2DE}"/>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C72F671-07BF-43BE-A693-EC2ED9C149B7}"/>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59504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E3690-203B-4414-8E39-95B090078CFF}"/>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F652661A-BA6D-4DC0-973C-3EAF861DA2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84DC714B-C5BA-48CE-99EB-06DD0787B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B71C11E7-E5AE-4E55-BD11-F95CF265D97B}"/>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6" name="Footer Placeholder 5">
            <a:extLst>
              <a:ext uri="{FF2B5EF4-FFF2-40B4-BE49-F238E27FC236}">
                <a16:creationId xmlns:a16="http://schemas.microsoft.com/office/drawing/2014/main" id="{006E2D31-3DA2-45EC-950A-44403FFAB3CD}"/>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67999CF9-FD30-4D87-B13C-B9C34AF21544}"/>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134679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150F2-AD87-4539-8FBF-4E012F50F35D}"/>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4EC17214-E565-4719-B3FD-AAF94AE337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B6B0C5-0370-4252-A8A2-4972E38F3C7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6832DFB0-F97E-460E-8C4D-2B7E21BAAB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CE0FA8-C3EE-4104-857E-32E12BAF3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BA609EE2-8A8B-4861-8785-9268782B2C75}"/>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8" name="Footer Placeholder 7">
            <a:extLst>
              <a:ext uri="{FF2B5EF4-FFF2-40B4-BE49-F238E27FC236}">
                <a16:creationId xmlns:a16="http://schemas.microsoft.com/office/drawing/2014/main" id="{1E391A7D-9726-4929-92DD-5882D2F99BBE}"/>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3BC1F27C-245C-425B-A25E-E390DBD2A61D}"/>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4064646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85AAB-A9A3-48A6-88A2-8C8956006030}"/>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9AEABC63-F0F3-4D5C-8E01-BA4E8708B170}"/>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4" name="Footer Placeholder 3">
            <a:extLst>
              <a:ext uri="{FF2B5EF4-FFF2-40B4-BE49-F238E27FC236}">
                <a16:creationId xmlns:a16="http://schemas.microsoft.com/office/drawing/2014/main" id="{69BFB58F-14C3-4F51-A867-EFF8755F339B}"/>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A3356716-7156-4A25-A52D-9FE04AD21A87}"/>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341077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7AE66D-4FB0-4797-AE93-36BBA939433A}"/>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3" name="Footer Placeholder 2">
            <a:extLst>
              <a:ext uri="{FF2B5EF4-FFF2-40B4-BE49-F238E27FC236}">
                <a16:creationId xmlns:a16="http://schemas.microsoft.com/office/drawing/2014/main" id="{C1CE961C-3EEE-42EA-BD3C-1BE1DD7213F7}"/>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1F3C1AC1-C24B-4F49-B8EC-DD4963CCB622}"/>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280347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6D87-EF27-47E3-96F9-A4C072F91B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A42644B9-AB16-43FD-892F-C61F69C940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D76F16F8-D904-4E33-AD5E-DD64552341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7C1166-3B42-4E52-9124-2BCDF131F2EB}"/>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6" name="Footer Placeholder 5">
            <a:extLst>
              <a:ext uri="{FF2B5EF4-FFF2-40B4-BE49-F238E27FC236}">
                <a16:creationId xmlns:a16="http://schemas.microsoft.com/office/drawing/2014/main" id="{59754133-CF55-4DD5-A73E-8971AC0D3A6C}"/>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C371078-4344-4716-9073-026E146D2A79}"/>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2306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C6FD0-77D5-49DB-959E-1413AF8455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6CDE9C30-2FFA-468F-982B-5E5945A948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52EDCF1B-7057-42A2-BE43-26164A1AC9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698DBA-6291-4DED-AAEF-6BDBF12385F1}"/>
              </a:ext>
            </a:extLst>
          </p:cNvPr>
          <p:cNvSpPr>
            <a:spLocks noGrp="1"/>
          </p:cNvSpPr>
          <p:nvPr>
            <p:ph type="dt" sz="half" idx="10"/>
          </p:nvPr>
        </p:nvSpPr>
        <p:spPr/>
        <p:txBody>
          <a:bodyPr/>
          <a:lstStyle/>
          <a:p>
            <a:fld id="{24DCD816-C72A-45D1-9C45-68683ABCB270}" type="datetimeFigureOut">
              <a:rPr lang="fr-FR" smtClean="0"/>
              <a:t>30/06/2021</a:t>
            </a:fld>
            <a:endParaRPr lang="fr-FR"/>
          </a:p>
        </p:txBody>
      </p:sp>
      <p:sp>
        <p:nvSpPr>
          <p:cNvPr id="6" name="Footer Placeholder 5">
            <a:extLst>
              <a:ext uri="{FF2B5EF4-FFF2-40B4-BE49-F238E27FC236}">
                <a16:creationId xmlns:a16="http://schemas.microsoft.com/office/drawing/2014/main" id="{0F097A76-CA1D-46A5-8253-8A7BD8D1A91A}"/>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EF7B7C0A-34E5-457B-A8B0-37B443144B43}"/>
              </a:ext>
            </a:extLst>
          </p:cNvPr>
          <p:cNvSpPr>
            <a:spLocks noGrp="1"/>
          </p:cNvSpPr>
          <p:nvPr>
            <p:ph type="sldNum" sz="quarter" idx="12"/>
          </p:nvPr>
        </p:nvSpPr>
        <p:spPr/>
        <p:txBody>
          <a:bodyPr/>
          <a:lstStyle/>
          <a:p>
            <a:fld id="{692974BC-CDA8-42C1-BA3C-B9A13C3A159D}" type="slidenum">
              <a:rPr lang="fr-FR" smtClean="0"/>
              <a:t>‹#›</a:t>
            </a:fld>
            <a:endParaRPr lang="fr-FR"/>
          </a:p>
        </p:txBody>
      </p:sp>
    </p:spTree>
    <p:extLst>
      <p:ext uri="{BB962C8B-B14F-4D97-AF65-F5344CB8AC3E}">
        <p14:creationId xmlns:p14="http://schemas.microsoft.com/office/powerpoint/2010/main" val="3730035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D34790-9129-41F7-9C39-C09FAECA24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1A158499-2D4B-417F-8889-FCA709433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CEACBF79-A208-4059-9F25-53B952716E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CD816-C72A-45D1-9C45-68683ABCB270}" type="datetimeFigureOut">
              <a:rPr lang="fr-FR" smtClean="0"/>
              <a:t>30/06/2021</a:t>
            </a:fld>
            <a:endParaRPr lang="fr-FR"/>
          </a:p>
        </p:txBody>
      </p:sp>
      <p:sp>
        <p:nvSpPr>
          <p:cNvPr id="5" name="Footer Placeholder 4">
            <a:extLst>
              <a:ext uri="{FF2B5EF4-FFF2-40B4-BE49-F238E27FC236}">
                <a16:creationId xmlns:a16="http://schemas.microsoft.com/office/drawing/2014/main" id="{181BCCF9-7A98-48CC-931B-0CDFFFF47B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5F13CBCE-2E3B-40EF-BF8C-9B1AD62DB1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2974BC-CDA8-42C1-BA3C-B9A13C3A159D}" type="slidenum">
              <a:rPr lang="fr-FR" smtClean="0"/>
              <a:t>‹#›</a:t>
            </a:fld>
            <a:endParaRPr lang="fr-FR"/>
          </a:p>
        </p:txBody>
      </p:sp>
    </p:spTree>
    <p:extLst>
      <p:ext uri="{BB962C8B-B14F-4D97-AF65-F5344CB8AC3E}">
        <p14:creationId xmlns:p14="http://schemas.microsoft.com/office/powerpoint/2010/main" val="3995872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pexels.com/@fauxels?utm_content=attributionCopyText&amp;utm_medium=referral&amp;utm_source=pexels" TargetMode="External"/><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hyperlink" Target="https://www.pexels.com/photo/two-women-standing-beside-brown-board-on-wall-3184296/?utm_content=attributionCopyText&amp;utm_medium=referral&amp;utm_source=pexel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zmwgmt7wcv8" TargetMode="External"/><Relationship Id="rId2" Type="http://schemas.openxmlformats.org/officeDocument/2006/relationships/slideLayout" Target="../slideLayouts/slideLayout6.xml"/><Relationship Id="rId1" Type="http://schemas.openxmlformats.org/officeDocument/2006/relationships/video" Target="https://www.youtube.com/embed/zmwgmt7wcv8?feature=oembed"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18">
            <a:extLst>
              <a:ext uri="{FF2B5EF4-FFF2-40B4-BE49-F238E27FC236}">
                <a16:creationId xmlns:a16="http://schemas.microsoft.com/office/drawing/2014/main" id="{9203DE33-2CD4-4CA8-9AF3-37C3B6513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0AF57B88-1D4C-41FA-A761-EC1DD10C3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1100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2">
            <a:extLst>
              <a:ext uri="{FF2B5EF4-FFF2-40B4-BE49-F238E27FC236}">
                <a16:creationId xmlns:a16="http://schemas.microsoft.com/office/drawing/2014/main" id="{D2548F45-5164-4ABB-8212-7F293FDED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9565" y="2659404"/>
            <a:ext cx="4355594" cy="404074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6A00BAB-D9E8-4130-B44C-2AA4047AD9D8}"/>
              </a:ext>
            </a:extLst>
          </p:cNvPr>
          <p:cNvPicPr>
            <a:picLocks noChangeAspect="1"/>
          </p:cNvPicPr>
          <p:nvPr/>
        </p:nvPicPr>
        <p:blipFill rotWithShape="1">
          <a:blip r:embed="rId2"/>
          <a:srcRect l="17294" r="18619" b="-1"/>
          <a:stretch/>
        </p:blipFill>
        <p:spPr>
          <a:xfrm>
            <a:off x="4038599" y="-142230"/>
            <a:ext cx="8160026" cy="6875809"/>
          </a:xfrm>
          <a:prstGeom prst="rect">
            <a:avLst/>
          </a:prstGeom>
        </p:spPr>
      </p:pic>
      <p:sp>
        <p:nvSpPr>
          <p:cNvPr id="30" name="Freeform: Shape 24">
            <a:extLst>
              <a:ext uri="{FF2B5EF4-FFF2-40B4-BE49-F238E27FC236}">
                <a16:creationId xmlns:a16="http://schemas.microsoft.com/office/drawing/2014/main" id="{5E81CCFB-7BEF-4186-86FB-D09450B4D0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967D9F43-09FA-4906-8A0C-6E31DE7976D1}"/>
              </a:ext>
            </a:extLst>
          </p:cNvPr>
          <p:cNvSpPr>
            <a:spLocks noGrp="1"/>
          </p:cNvSpPr>
          <p:nvPr>
            <p:ph type="title"/>
          </p:nvPr>
        </p:nvSpPr>
        <p:spPr>
          <a:xfrm>
            <a:off x="534473" y="2638425"/>
            <a:ext cx="3052293" cy="3843365"/>
          </a:xfrm>
        </p:spPr>
        <p:txBody>
          <a:bodyPr vert="horz" lIns="91440" tIns="45720" rIns="91440" bIns="45720" rtlCol="0" anchor="t">
            <a:normAutofit/>
          </a:bodyPr>
          <a:lstStyle/>
          <a:p>
            <a:pPr algn="r"/>
            <a:r>
              <a:rPr lang="en-US" sz="4000" dirty="0">
                <a:solidFill>
                  <a:srgbClr val="FFFFFF"/>
                </a:solidFill>
              </a:rPr>
              <a:t>Language to map what we know</a:t>
            </a:r>
          </a:p>
        </p:txBody>
      </p:sp>
      <p:sp>
        <p:nvSpPr>
          <p:cNvPr id="18" name="Subtitle 2">
            <a:extLst>
              <a:ext uri="{FF2B5EF4-FFF2-40B4-BE49-F238E27FC236}">
                <a16:creationId xmlns:a16="http://schemas.microsoft.com/office/drawing/2014/main" id="{26361C24-9147-4164-B3CE-FFBC3CF6EE8E}"/>
              </a:ext>
            </a:extLst>
          </p:cNvPr>
          <p:cNvSpPr txBox="1">
            <a:spLocks/>
          </p:cNvSpPr>
          <p:nvPr/>
        </p:nvSpPr>
        <p:spPr>
          <a:xfrm>
            <a:off x="779779" y="4716088"/>
            <a:ext cx="2479039" cy="1869440"/>
          </a:xfrm>
          <a:prstGeom prst="rect">
            <a:avLst/>
          </a:prstGeom>
        </p:spPr>
        <p:txBody>
          <a:bodyPr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fr-FR" dirty="0" err="1">
                <a:solidFill>
                  <a:schemeClr val="bg1"/>
                </a:solidFill>
              </a:rPr>
              <a:t>Words</a:t>
            </a:r>
            <a:r>
              <a:rPr lang="fr-FR" dirty="0">
                <a:solidFill>
                  <a:schemeClr val="bg1"/>
                </a:solidFill>
              </a:rPr>
              <a:t> and </a:t>
            </a:r>
            <a:r>
              <a:rPr lang="fr-FR" dirty="0" err="1">
                <a:solidFill>
                  <a:schemeClr val="bg1"/>
                </a:solidFill>
              </a:rPr>
              <a:t>symbols</a:t>
            </a:r>
            <a:endParaRPr lang="fr-FR" dirty="0">
              <a:solidFill>
                <a:schemeClr val="bg1"/>
              </a:solidFill>
            </a:endParaRPr>
          </a:p>
          <a:p>
            <a:pPr marL="342900" indent="-342900"/>
            <a:r>
              <a:rPr lang="fr-FR" dirty="0" err="1">
                <a:solidFill>
                  <a:schemeClr val="bg1"/>
                </a:solidFill>
              </a:rPr>
              <a:t>Language</a:t>
            </a:r>
            <a:r>
              <a:rPr lang="fr-FR" dirty="0">
                <a:solidFill>
                  <a:schemeClr val="bg1"/>
                </a:solidFill>
              </a:rPr>
              <a:t> as a </a:t>
            </a:r>
            <a:r>
              <a:rPr lang="fr-FR" dirty="0" err="1">
                <a:solidFill>
                  <a:schemeClr val="bg1"/>
                </a:solidFill>
              </a:rPr>
              <a:t>knowledge</a:t>
            </a:r>
            <a:r>
              <a:rPr lang="fr-FR" dirty="0">
                <a:solidFill>
                  <a:schemeClr val="bg1"/>
                </a:solidFill>
              </a:rPr>
              <a:t> </a:t>
            </a:r>
            <a:r>
              <a:rPr lang="fr-FR" dirty="0" err="1">
                <a:solidFill>
                  <a:schemeClr val="bg1"/>
                </a:solidFill>
              </a:rPr>
              <a:t>map</a:t>
            </a:r>
            <a:endParaRPr lang="fr-FR" dirty="0">
              <a:solidFill>
                <a:schemeClr val="bg1"/>
              </a:solidFill>
            </a:endParaRPr>
          </a:p>
          <a:p>
            <a:pPr marL="342900" indent="-342900"/>
            <a:r>
              <a:rPr lang="fr-FR" dirty="0">
                <a:solidFill>
                  <a:schemeClr val="bg1"/>
                </a:solidFill>
              </a:rPr>
              <a:t>The </a:t>
            </a:r>
            <a:r>
              <a:rPr lang="fr-FR" dirty="0" err="1">
                <a:solidFill>
                  <a:schemeClr val="bg1"/>
                </a:solidFill>
              </a:rPr>
              <a:t>language</a:t>
            </a:r>
            <a:r>
              <a:rPr lang="fr-FR" dirty="0">
                <a:solidFill>
                  <a:schemeClr val="bg1"/>
                </a:solidFill>
              </a:rPr>
              <a:t> of </a:t>
            </a:r>
            <a:r>
              <a:rPr lang="fr-FR" dirty="0" err="1">
                <a:solidFill>
                  <a:schemeClr val="bg1"/>
                </a:solidFill>
              </a:rPr>
              <a:t>each</a:t>
            </a:r>
            <a:r>
              <a:rPr lang="fr-FR" dirty="0">
                <a:solidFill>
                  <a:schemeClr val="bg1"/>
                </a:solidFill>
              </a:rPr>
              <a:t> AOK</a:t>
            </a:r>
          </a:p>
        </p:txBody>
      </p:sp>
    </p:spTree>
    <p:extLst>
      <p:ext uri="{BB962C8B-B14F-4D97-AF65-F5344CB8AC3E}">
        <p14:creationId xmlns:p14="http://schemas.microsoft.com/office/powerpoint/2010/main" val="252302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F0891B-E5D7-4864-AAEA-978FA3406439}"/>
              </a:ext>
            </a:extLst>
          </p:cNvPr>
          <p:cNvSpPr/>
          <p:nvPr/>
        </p:nvSpPr>
        <p:spPr>
          <a:xfrm>
            <a:off x="264318" y="516729"/>
            <a:ext cx="11663363" cy="6555641"/>
          </a:xfrm>
          <a:prstGeom prst="rect">
            <a:avLst/>
          </a:prstGeom>
          <a:solidFill>
            <a:schemeClr val="accent2">
              <a:lumMod val="20000"/>
              <a:lumOff val="80000"/>
            </a:schemeClr>
          </a:solidFill>
        </p:spPr>
        <p:txBody>
          <a:bodyPr wrap="square">
            <a:spAutoFit/>
          </a:bodyPr>
          <a:lstStyle/>
          <a:p>
            <a:endParaRPr lang="en-US" dirty="0">
              <a:solidFill>
                <a:srgbClr val="626262"/>
              </a:solidFill>
              <a:latin typeface="Quattrocento"/>
            </a:endParaRPr>
          </a:p>
          <a:p>
            <a:endParaRPr lang="en-US" dirty="0">
              <a:solidFill>
                <a:srgbClr val="626262"/>
              </a:solidFill>
              <a:latin typeface="Quattrocento"/>
            </a:endParaRPr>
          </a:p>
          <a:p>
            <a:r>
              <a:rPr lang="en-US" sz="2400" dirty="0">
                <a:solidFill>
                  <a:srgbClr val="555555"/>
                </a:solidFill>
                <a:latin typeface="Quattrocento"/>
              </a:rPr>
              <a:t>"</a:t>
            </a:r>
            <a:r>
              <a:rPr lang="en-US" sz="2400" i="1" dirty="0">
                <a:solidFill>
                  <a:srgbClr val="555555"/>
                </a:solidFill>
                <a:latin typeface="Quattrocento"/>
              </a:rPr>
              <a:t>A map is a representation, or picture, of the world. It is necessarily simplified—indeed its power derives from this fact. Items not relevant to the particular purpose of the map are omitted. For example, one would not expect to see every tree and bush faithfully represented on a street map designed to aid navigation around a city—just the basic street plan will do. A city street map, however, is quite a different thing to a building plan of a house or the picture of a continent in an atlas. So knowledge intended to explain one aspect of the world, say, its physical nature, might look really quite different to knowledge that is designed to explain, for example, the way human beings interact.</a:t>
            </a:r>
            <a:r>
              <a:rPr lang="en-US" sz="2400" dirty="0">
                <a:solidFill>
                  <a:srgbClr val="555555"/>
                </a:solidFill>
                <a:latin typeface="Quattrocento"/>
              </a:rPr>
              <a:t>" (p.16, TOK Guide, First Assessment 2015). </a:t>
            </a:r>
          </a:p>
          <a:p>
            <a:endParaRPr lang="en-US" sz="2400" dirty="0">
              <a:solidFill>
                <a:srgbClr val="555555"/>
              </a:solidFill>
              <a:latin typeface="Quattrocento"/>
            </a:endParaRPr>
          </a:p>
          <a:p>
            <a:r>
              <a:rPr lang="en-US" sz="2400" dirty="0">
                <a:solidFill>
                  <a:srgbClr val="555555"/>
                </a:solidFill>
                <a:latin typeface="Quattrocento"/>
              </a:rPr>
              <a:t> "</a:t>
            </a:r>
            <a:r>
              <a:rPr lang="en-US" sz="2400" i="1" dirty="0">
                <a:solidFill>
                  <a:srgbClr val="626262"/>
                </a:solidFill>
                <a:latin typeface="Quattrocento"/>
              </a:rPr>
              <a:t>A metaphor such as this can support rich discussions about knowledge and accuracy, about how knowledge grows and changes, and about the difference between producing and using knowledge. It can also prompt interesting wider reflections on the cultural assumptions behind our understanding of what maps are or should be, or the way that the cartographer’s perspective is reflected in a map. Maps and knowledge are produced by, and in turn produce, a particular perspective.</a:t>
            </a:r>
            <a:r>
              <a:rPr lang="en-US" sz="2400" dirty="0">
                <a:solidFill>
                  <a:srgbClr val="626262"/>
                </a:solidFill>
                <a:latin typeface="Quattrocento"/>
              </a:rPr>
              <a:t>" (TOK guide, First assessment 2022).</a:t>
            </a:r>
            <a:br>
              <a:rPr lang="en-US" sz="2400" dirty="0"/>
            </a:br>
            <a:endParaRPr lang="fr-FR" sz="2400" dirty="0"/>
          </a:p>
        </p:txBody>
      </p:sp>
      <p:pic>
        <p:nvPicPr>
          <p:cNvPr id="3" name="Picture 2">
            <a:extLst>
              <a:ext uri="{FF2B5EF4-FFF2-40B4-BE49-F238E27FC236}">
                <a16:creationId xmlns:a16="http://schemas.microsoft.com/office/drawing/2014/main" id="{BCBD8E69-A203-47B2-B6DE-F59C0672D52B}"/>
              </a:ext>
            </a:extLst>
          </p:cNvPr>
          <p:cNvPicPr>
            <a:picLocks noChangeAspect="1"/>
          </p:cNvPicPr>
          <p:nvPr/>
        </p:nvPicPr>
        <p:blipFill>
          <a:blip r:embed="rId2"/>
          <a:stretch>
            <a:fillRect/>
          </a:stretch>
        </p:blipFill>
        <p:spPr>
          <a:xfrm>
            <a:off x="3867150" y="64292"/>
            <a:ext cx="4457700" cy="904875"/>
          </a:xfrm>
          <a:prstGeom prst="rect">
            <a:avLst/>
          </a:prstGeom>
        </p:spPr>
      </p:pic>
      <p:pic>
        <p:nvPicPr>
          <p:cNvPr id="4" name="Picture 3">
            <a:extLst>
              <a:ext uri="{FF2B5EF4-FFF2-40B4-BE49-F238E27FC236}">
                <a16:creationId xmlns:a16="http://schemas.microsoft.com/office/drawing/2014/main" id="{9192E2A4-A85D-4741-B5D4-85D91227E0D8}"/>
              </a:ext>
            </a:extLst>
          </p:cNvPr>
          <p:cNvPicPr>
            <a:picLocks noChangeAspect="1"/>
          </p:cNvPicPr>
          <p:nvPr/>
        </p:nvPicPr>
        <p:blipFill>
          <a:blip r:embed="rId3"/>
          <a:stretch>
            <a:fillRect/>
          </a:stretch>
        </p:blipFill>
        <p:spPr>
          <a:xfrm>
            <a:off x="11128966" y="0"/>
            <a:ext cx="1063034" cy="1033462"/>
          </a:xfrm>
          <a:prstGeom prst="rect">
            <a:avLst/>
          </a:prstGeom>
        </p:spPr>
      </p:pic>
    </p:spTree>
    <p:extLst>
      <p:ext uri="{BB962C8B-B14F-4D97-AF65-F5344CB8AC3E}">
        <p14:creationId xmlns:p14="http://schemas.microsoft.com/office/powerpoint/2010/main" val="3009008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FA50-B1EF-48B9-A925-F5696E3A6428}"/>
              </a:ext>
            </a:extLst>
          </p:cNvPr>
          <p:cNvSpPr>
            <a:spLocks noGrp="1"/>
          </p:cNvSpPr>
          <p:nvPr>
            <p:ph type="title"/>
          </p:nvPr>
        </p:nvSpPr>
        <p:spPr>
          <a:xfrm>
            <a:off x="259715" y="190500"/>
            <a:ext cx="11427460" cy="2571751"/>
          </a:xfrm>
          <a:solidFill>
            <a:schemeClr val="accent2">
              <a:lumMod val="20000"/>
              <a:lumOff val="80000"/>
            </a:schemeClr>
          </a:solidFill>
        </p:spPr>
        <p:txBody>
          <a:bodyPr>
            <a:normAutofit fontScale="90000"/>
          </a:bodyPr>
          <a:lstStyle/>
          <a:p>
            <a:pPr algn="ctr"/>
            <a:r>
              <a:rPr lang="fr-FR" sz="4000" b="1" dirty="0" err="1"/>
              <a:t>Core</a:t>
            </a:r>
            <a:r>
              <a:rPr lang="fr-FR" sz="4000" b="1" dirty="0"/>
              <a:t> </a:t>
            </a:r>
            <a:r>
              <a:rPr lang="fr-FR" sz="4000" b="1" dirty="0" err="1"/>
              <a:t>learning</a:t>
            </a:r>
            <a:r>
              <a:rPr lang="fr-FR" sz="4000" b="1" dirty="0"/>
              <a:t> </a:t>
            </a:r>
            <a:r>
              <a:rPr lang="fr-FR" sz="4000" b="1" dirty="0" err="1"/>
              <a:t>activity</a:t>
            </a:r>
            <a:r>
              <a:rPr lang="fr-FR" sz="4000" b="1" dirty="0"/>
              <a:t>: </a:t>
            </a:r>
            <a:r>
              <a:rPr lang="fr-FR" sz="4000" b="1" dirty="0" err="1"/>
              <a:t>Language</a:t>
            </a:r>
            <a:r>
              <a:rPr lang="fr-FR" sz="4000" b="1" dirty="0"/>
              <a:t> and </a:t>
            </a:r>
            <a:r>
              <a:rPr lang="fr-FR" sz="4000" b="1" dirty="0" err="1"/>
              <a:t>purpose</a:t>
            </a:r>
            <a:r>
              <a:rPr lang="fr-FR" sz="4000" b="1" dirty="0"/>
              <a:t>.</a:t>
            </a:r>
            <a:br>
              <a:rPr lang="fr-FR" sz="4000" b="1" dirty="0"/>
            </a:br>
            <a:r>
              <a:rPr lang="fr-FR" sz="1800" b="1" dirty="0"/>
              <a:t>Analyse, </a:t>
            </a:r>
            <a:r>
              <a:rPr lang="fr-FR" sz="1800" b="1" dirty="0" err="1"/>
              <a:t>research</a:t>
            </a:r>
            <a:r>
              <a:rPr lang="fr-FR" sz="1800" b="1" dirty="0"/>
              <a:t> and explore the nature and </a:t>
            </a:r>
            <a:r>
              <a:rPr lang="fr-FR" sz="1800" b="1" dirty="0" err="1"/>
              <a:t>purpose</a:t>
            </a:r>
            <a:r>
              <a:rPr lang="fr-FR" sz="1800" b="1" dirty="0"/>
              <a:t> of </a:t>
            </a:r>
            <a:r>
              <a:rPr lang="fr-FR" sz="1800" b="1" dirty="0" err="1"/>
              <a:t>language</a:t>
            </a:r>
            <a:r>
              <a:rPr lang="fr-FR" sz="1800" b="1" dirty="0"/>
              <a:t> </a:t>
            </a:r>
            <a:r>
              <a:rPr lang="fr-FR" sz="1800" b="1" dirty="0" err="1"/>
              <a:t>within</a:t>
            </a:r>
            <a:r>
              <a:rPr lang="fr-FR" sz="1800" b="1" dirty="0"/>
              <a:t> </a:t>
            </a:r>
            <a:r>
              <a:rPr lang="fr-FR" sz="1800" b="1" dirty="0" err="1"/>
              <a:t>your</a:t>
            </a:r>
            <a:r>
              <a:rPr lang="fr-FR" sz="1800" b="1" dirty="0"/>
              <a:t> </a:t>
            </a:r>
            <a:r>
              <a:rPr lang="fr-FR" sz="1800" b="1" dirty="0" err="1"/>
              <a:t>allocated</a:t>
            </a:r>
            <a:r>
              <a:rPr lang="fr-FR" sz="1800" b="1" dirty="0"/>
              <a:t> AOK.</a:t>
            </a:r>
            <a:br>
              <a:rPr lang="fr-FR" sz="1800" b="1" dirty="0"/>
            </a:br>
            <a:br>
              <a:rPr lang="fr-FR" sz="1800" i="1" dirty="0">
                <a:solidFill>
                  <a:schemeClr val="accent6"/>
                </a:solidFill>
              </a:rPr>
            </a:br>
            <a:br>
              <a:rPr lang="fr-FR" sz="1800" i="1" dirty="0">
                <a:solidFill>
                  <a:schemeClr val="accent6"/>
                </a:solidFill>
              </a:rPr>
            </a:br>
            <a:r>
              <a:rPr lang="en-US" sz="1800" dirty="0"/>
              <a:t>Group task: each group is allocated a different AOK/subject discipline.</a:t>
            </a:r>
            <a:br>
              <a:rPr lang="en-US" sz="1800" dirty="0"/>
            </a:br>
            <a:r>
              <a:rPr lang="en-US" sz="1800" dirty="0"/>
              <a:t>(Research skills, communication, inquiry-based learning)</a:t>
            </a:r>
            <a:br>
              <a:rPr lang="en-US" sz="1800" dirty="0"/>
            </a:br>
            <a:br>
              <a:rPr lang="fr-FR" sz="1800" dirty="0"/>
            </a:br>
            <a:r>
              <a:rPr lang="en-US" sz="1800" dirty="0"/>
              <a:t> </a:t>
            </a:r>
            <a:br>
              <a:rPr lang="en-GB" sz="1800" dirty="0"/>
            </a:br>
            <a:br>
              <a:rPr lang="fr-FR" sz="1800" dirty="0"/>
            </a:br>
            <a:endParaRPr lang="fr-FR" sz="1800" dirty="0"/>
          </a:p>
        </p:txBody>
      </p:sp>
      <p:pic>
        <p:nvPicPr>
          <p:cNvPr id="3" name="Picture 2">
            <a:extLst>
              <a:ext uri="{FF2B5EF4-FFF2-40B4-BE49-F238E27FC236}">
                <a16:creationId xmlns:a16="http://schemas.microsoft.com/office/drawing/2014/main" id="{692B0DB2-B25A-4B4B-85AA-F9AB412185EF}"/>
              </a:ext>
            </a:extLst>
          </p:cNvPr>
          <p:cNvPicPr>
            <a:picLocks noChangeAspect="1"/>
          </p:cNvPicPr>
          <p:nvPr/>
        </p:nvPicPr>
        <p:blipFill>
          <a:blip r:embed="rId2"/>
          <a:stretch>
            <a:fillRect/>
          </a:stretch>
        </p:blipFill>
        <p:spPr>
          <a:xfrm>
            <a:off x="2295525" y="2103628"/>
            <a:ext cx="7138987" cy="4754372"/>
          </a:xfrm>
          <a:prstGeom prst="rect">
            <a:avLst/>
          </a:prstGeom>
        </p:spPr>
      </p:pic>
      <p:pic>
        <p:nvPicPr>
          <p:cNvPr id="4" name="Picture 3">
            <a:extLst>
              <a:ext uri="{FF2B5EF4-FFF2-40B4-BE49-F238E27FC236}">
                <a16:creationId xmlns:a16="http://schemas.microsoft.com/office/drawing/2014/main" id="{ABBBDA4B-DA75-445E-9D23-F40147DB0BF9}"/>
              </a:ext>
            </a:extLst>
          </p:cNvPr>
          <p:cNvPicPr>
            <a:picLocks noChangeAspect="1"/>
          </p:cNvPicPr>
          <p:nvPr/>
        </p:nvPicPr>
        <p:blipFill>
          <a:blip r:embed="rId3"/>
          <a:stretch>
            <a:fillRect/>
          </a:stretch>
        </p:blipFill>
        <p:spPr>
          <a:xfrm>
            <a:off x="9505949" y="6419850"/>
            <a:ext cx="2686051" cy="471487"/>
          </a:xfrm>
          <a:prstGeom prst="rect">
            <a:avLst/>
          </a:prstGeom>
        </p:spPr>
      </p:pic>
    </p:spTree>
    <p:extLst>
      <p:ext uri="{BB962C8B-B14F-4D97-AF65-F5344CB8AC3E}">
        <p14:creationId xmlns:p14="http://schemas.microsoft.com/office/powerpoint/2010/main" val="413096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0426-F55A-42FE-B665-A4F24992E141}"/>
              </a:ext>
            </a:extLst>
          </p:cNvPr>
          <p:cNvSpPr>
            <a:spLocks noGrp="1"/>
          </p:cNvSpPr>
          <p:nvPr>
            <p:ph type="title"/>
          </p:nvPr>
        </p:nvSpPr>
        <p:spPr>
          <a:xfrm>
            <a:off x="634108" y="1049358"/>
            <a:ext cx="3932237" cy="642938"/>
          </a:xfrm>
        </p:spPr>
        <p:txBody>
          <a:bodyPr/>
          <a:lstStyle/>
          <a:p>
            <a:r>
              <a:rPr lang="fr-FR" b="1" dirty="0"/>
              <a:t>Imagine….</a:t>
            </a:r>
          </a:p>
        </p:txBody>
      </p:sp>
      <p:sp>
        <p:nvSpPr>
          <p:cNvPr id="3" name="Content Placeholder 2">
            <a:extLst>
              <a:ext uri="{FF2B5EF4-FFF2-40B4-BE49-F238E27FC236}">
                <a16:creationId xmlns:a16="http://schemas.microsoft.com/office/drawing/2014/main" id="{6F329CA6-FDEB-46E3-8F84-E545B929C98E}"/>
              </a:ext>
            </a:extLst>
          </p:cNvPr>
          <p:cNvSpPr>
            <a:spLocks noGrp="1"/>
          </p:cNvSpPr>
          <p:nvPr>
            <p:ph idx="1"/>
          </p:nvPr>
        </p:nvSpPr>
        <p:spPr>
          <a:xfrm>
            <a:off x="5258433" y="894079"/>
            <a:ext cx="6172200" cy="1220471"/>
          </a:xfrm>
          <a:solidFill>
            <a:schemeClr val="accent3">
              <a:lumMod val="20000"/>
              <a:lumOff val="80000"/>
            </a:schemeClr>
          </a:solidFill>
        </p:spPr>
        <p:txBody>
          <a:bodyPr>
            <a:normAutofit/>
          </a:bodyPr>
          <a:lstStyle/>
          <a:p>
            <a:pPr marL="0" indent="0">
              <a:buNone/>
            </a:pPr>
            <a:endParaRPr lang="fr-FR" sz="2100" b="1" dirty="0"/>
          </a:p>
          <a:p>
            <a:pPr marL="0" indent="0">
              <a:buNone/>
            </a:pPr>
            <a:r>
              <a:rPr lang="fr-FR" sz="2100" b="1" dirty="0"/>
              <a:t>Analyse, </a:t>
            </a:r>
            <a:r>
              <a:rPr lang="fr-FR" sz="2100" b="1" dirty="0" err="1"/>
              <a:t>research</a:t>
            </a:r>
            <a:r>
              <a:rPr lang="fr-FR" sz="2100" b="1" dirty="0"/>
              <a:t> and explore the nature and </a:t>
            </a:r>
            <a:r>
              <a:rPr lang="fr-FR" sz="2100" b="1" dirty="0" err="1"/>
              <a:t>purpose</a:t>
            </a:r>
            <a:r>
              <a:rPr lang="fr-FR" sz="2100" b="1" dirty="0"/>
              <a:t> of </a:t>
            </a:r>
            <a:r>
              <a:rPr lang="fr-FR" sz="2100" b="1" dirty="0" err="1"/>
              <a:t>language</a:t>
            </a:r>
            <a:r>
              <a:rPr lang="fr-FR" sz="2100" b="1" dirty="0"/>
              <a:t> </a:t>
            </a:r>
            <a:r>
              <a:rPr lang="fr-FR" sz="2100" b="1" dirty="0" err="1"/>
              <a:t>within</a:t>
            </a:r>
            <a:r>
              <a:rPr lang="fr-FR" sz="2100" b="1" dirty="0"/>
              <a:t> </a:t>
            </a:r>
            <a:r>
              <a:rPr lang="fr-FR" sz="2100" b="1" dirty="0" err="1"/>
              <a:t>your</a:t>
            </a:r>
            <a:r>
              <a:rPr lang="fr-FR" sz="2100" b="1" dirty="0"/>
              <a:t> </a:t>
            </a:r>
            <a:r>
              <a:rPr lang="fr-FR" sz="2100" b="1" dirty="0" err="1"/>
              <a:t>allocated</a:t>
            </a:r>
            <a:r>
              <a:rPr lang="fr-FR" sz="2100" b="1" dirty="0"/>
              <a:t> AOK.</a:t>
            </a:r>
          </a:p>
          <a:p>
            <a:pPr marL="0" indent="0">
              <a:buNone/>
            </a:pPr>
            <a:endParaRPr lang="fr-FR" sz="2100" dirty="0"/>
          </a:p>
          <a:p>
            <a:pPr marL="0" indent="0">
              <a:buNone/>
            </a:pPr>
            <a:endParaRPr lang="fr-FR" sz="2100" dirty="0"/>
          </a:p>
          <a:p>
            <a:pPr marL="0" indent="0">
              <a:buNone/>
            </a:pPr>
            <a:endParaRPr lang="fr-FR" sz="1800" dirty="0"/>
          </a:p>
          <a:p>
            <a:pPr marL="0" indent="0">
              <a:buNone/>
            </a:pPr>
            <a:endParaRPr lang="fr-FR" sz="1800" dirty="0"/>
          </a:p>
        </p:txBody>
      </p:sp>
      <p:sp>
        <p:nvSpPr>
          <p:cNvPr id="4" name="Text Placeholder 3">
            <a:extLst>
              <a:ext uri="{FF2B5EF4-FFF2-40B4-BE49-F238E27FC236}">
                <a16:creationId xmlns:a16="http://schemas.microsoft.com/office/drawing/2014/main" id="{775B6438-8B92-452F-BB86-E40C7E0F21D6}"/>
              </a:ext>
            </a:extLst>
          </p:cNvPr>
          <p:cNvSpPr>
            <a:spLocks noGrp="1"/>
          </p:cNvSpPr>
          <p:nvPr>
            <p:ph type="body" sz="half" idx="2"/>
          </p:nvPr>
        </p:nvSpPr>
        <p:spPr>
          <a:xfrm>
            <a:off x="546732" y="894080"/>
            <a:ext cx="4561210" cy="5689600"/>
          </a:xfrm>
          <a:solidFill>
            <a:schemeClr val="accent2">
              <a:lumMod val="40000"/>
              <a:lumOff val="60000"/>
            </a:schemeClr>
          </a:solidFill>
        </p:spPr>
        <p:txBody>
          <a:bodyPr>
            <a:normAutofit/>
          </a:bodyPr>
          <a:lstStyle/>
          <a:p>
            <a:endParaRPr lang="fr-FR" sz="2400" b="1" dirty="0">
              <a:solidFill>
                <a:schemeClr val="accent1"/>
              </a:solidFill>
            </a:endParaRPr>
          </a:p>
          <a:p>
            <a:r>
              <a:rPr lang="fr-FR" sz="2400" b="1" dirty="0"/>
              <a:t>You </a:t>
            </a:r>
            <a:r>
              <a:rPr lang="fr-FR" sz="2400" b="1" noProof="1"/>
              <a:t>might</a:t>
            </a:r>
            <a:r>
              <a:rPr lang="fr-FR" sz="2400" b="1" dirty="0"/>
              <a:t> </a:t>
            </a:r>
            <a:r>
              <a:rPr lang="fr-FR" sz="2400" b="1" noProof="1"/>
              <a:t>consider</a:t>
            </a:r>
            <a:r>
              <a:rPr lang="fr-FR" sz="2400" b="1" dirty="0"/>
              <a:t>:</a:t>
            </a:r>
          </a:p>
          <a:p>
            <a:endParaRPr lang="fr-FR" dirty="0"/>
          </a:p>
          <a:p>
            <a:pPr marL="285750" lvl="0" indent="-285750">
              <a:buFont typeface="Arial" panose="020B0604020202020204" pitchFamily="34" charset="0"/>
              <a:buChar char="•"/>
            </a:pPr>
            <a:r>
              <a:rPr lang="en-US" dirty="0"/>
              <a:t>objectivity/subjectivity</a:t>
            </a:r>
            <a:endParaRPr lang="en-GB" dirty="0"/>
          </a:p>
          <a:p>
            <a:pPr marL="285750" lvl="0" indent="-285750">
              <a:buFont typeface="Arial" panose="020B0604020202020204" pitchFamily="34" charset="0"/>
              <a:buChar char="•"/>
            </a:pPr>
            <a:r>
              <a:rPr lang="en-US" dirty="0"/>
              <a:t>key concepts used in that AOK/discipline</a:t>
            </a:r>
            <a:endParaRPr lang="en-GB" dirty="0"/>
          </a:p>
          <a:p>
            <a:pPr marL="285750" lvl="0" indent="-285750">
              <a:buFont typeface="Arial" panose="020B0604020202020204" pitchFamily="34" charset="0"/>
              <a:buChar char="•"/>
            </a:pPr>
            <a:r>
              <a:rPr lang="en-US" dirty="0"/>
              <a:t>how is knowledge expressed through symbols?</a:t>
            </a:r>
            <a:endParaRPr lang="en-GB" dirty="0"/>
          </a:p>
          <a:p>
            <a:pPr marL="285750" lvl="0" indent="-285750">
              <a:buFont typeface="Arial" panose="020B0604020202020204" pitchFamily="34" charset="0"/>
              <a:buChar char="•"/>
            </a:pPr>
            <a:r>
              <a:rPr lang="en-US" dirty="0"/>
              <a:t>what role does the language of mathematics play in this AOK?</a:t>
            </a:r>
            <a:endParaRPr lang="en-GB" dirty="0"/>
          </a:p>
          <a:p>
            <a:pPr marL="285750" lvl="0" indent="-285750">
              <a:buFont typeface="Arial" panose="020B0604020202020204" pitchFamily="34" charset="0"/>
              <a:buChar char="•"/>
            </a:pPr>
            <a:r>
              <a:rPr lang="en-US" dirty="0"/>
              <a:t>how important is language (and second-hand knowledge) within this AOK?</a:t>
            </a:r>
            <a:endParaRPr lang="en-GB" dirty="0"/>
          </a:p>
          <a:p>
            <a:pPr marL="285750" lvl="0" indent="-285750">
              <a:buFont typeface="Arial" panose="020B0604020202020204" pitchFamily="34" charset="0"/>
              <a:buChar char="•"/>
            </a:pPr>
            <a:r>
              <a:rPr lang="en-US" dirty="0"/>
              <a:t>To what extent can technology replace/minimize the role of language in the AOK?</a:t>
            </a:r>
            <a:endParaRPr lang="en-GB" dirty="0"/>
          </a:p>
          <a:p>
            <a:pPr marL="285750" lvl="0" indent="-285750">
              <a:buFont typeface="Arial" panose="020B0604020202020204" pitchFamily="34" charset="0"/>
              <a:buChar char="•"/>
            </a:pPr>
            <a:r>
              <a:rPr lang="en-US" dirty="0"/>
              <a:t>how does this AOK overcome ambiguity in language”?</a:t>
            </a:r>
            <a:endParaRPr lang="en-GB" dirty="0"/>
          </a:p>
          <a:p>
            <a:endParaRPr lang="fr-FR" dirty="0"/>
          </a:p>
          <a:p>
            <a:endParaRPr lang="fr-FR" dirty="0"/>
          </a:p>
          <a:p>
            <a:endParaRPr lang="fr-FR" dirty="0"/>
          </a:p>
          <a:p>
            <a:endParaRPr lang="fr-FR" dirty="0"/>
          </a:p>
          <a:p>
            <a:endParaRPr lang="fr-FR" dirty="0"/>
          </a:p>
          <a:p>
            <a:endParaRPr lang="en-US" dirty="0"/>
          </a:p>
          <a:p>
            <a:endParaRPr lang="en-US" dirty="0"/>
          </a:p>
          <a:p>
            <a:endParaRPr lang="en-US" dirty="0"/>
          </a:p>
          <a:p>
            <a:endParaRPr lang="en-US"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6" name="Picture 5">
            <a:extLst>
              <a:ext uri="{FF2B5EF4-FFF2-40B4-BE49-F238E27FC236}">
                <a16:creationId xmlns:a16="http://schemas.microsoft.com/office/drawing/2014/main" id="{368E7406-A906-4E1B-BAE4-0ED583E9EE07}"/>
              </a:ext>
            </a:extLst>
          </p:cNvPr>
          <p:cNvPicPr>
            <a:picLocks noChangeAspect="1"/>
          </p:cNvPicPr>
          <p:nvPr/>
        </p:nvPicPr>
        <p:blipFill>
          <a:blip r:embed="rId2"/>
          <a:stretch>
            <a:fillRect/>
          </a:stretch>
        </p:blipFill>
        <p:spPr>
          <a:xfrm>
            <a:off x="5258433" y="2202039"/>
            <a:ext cx="6172201" cy="4038424"/>
          </a:xfrm>
          <a:prstGeom prst="rect">
            <a:avLst/>
          </a:prstGeom>
        </p:spPr>
      </p:pic>
      <p:sp>
        <p:nvSpPr>
          <p:cNvPr id="7" name="Rectangle 6">
            <a:extLst>
              <a:ext uri="{FF2B5EF4-FFF2-40B4-BE49-F238E27FC236}">
                <a16:creationId xmlns:a16="http://schemas.microsoft.com/office/drawing/2014/main" id="{2AC4C1D9-611B-46E9-8B15-5EC555578194}"/>
              </a:ext>
            </a:extLst>
          </p:cNvPr>
          <p:cNvSpPr/>
          <p:nvPr/>
        </p:nvSpPr>
        <p:spPr>
          <a:xfrm>
            <a:off x="5258433" y="6007256"/>
            <a:ext cx="6096000" cy="646331"/>
          </a:xfrm>
          <a:prstGeom prst="rect">
            <a:avLst/>
          </a:prstGeom>
        </p:spPr>
        <p:txBody>
          <a:bodyPr>
            <a:spAutoFit/>
          </a:bodyPr>
          <a:lstStyle/>
          <a:p>
            <a:endParaRPr lang="fr-FR" dirty="0"/>
          </a:p>
          <a:p>
            <a:r>
              <a:rPr lang="en-US" dirty="0"/>
              <a:t>Photo by </a:t>
            </a:r>
            <a:r>
              <a:rPr lang="en-US" b="1" dirty="0" err="1">
                <a:hlinkClick r:id="rId3"/>
              </a:rPr>
              <a:t>fauxels</a:t>
            </a:r>
            <a:r>
              <a:rPr lang="en-US" dirty="0"/>
              <a:t> from </a:t>
            </a:r>
            <a:r>
              <a:rPr lang="en-US" b="1" dirty="0" err="1">
                <a:hlinkClick r:id="rId4"/>
              </a:rPr>
              <a:t>Pexels</a:t>
            </a:r>
            <a:endParaRPr lang="fr-FR" dirty="0"/>
          </a:p>
        </p:txBody>
      </p:sp>
      <p:sp>
        <p:nvSpPr>
          <p:cNvPr id="9" name="Rectangle 8">
            <a:extLst>
              <a:ext uri="{FF2B5EF4-FFF2-40B4-BE49-F238E27FC236}">
                <a16:creationId xmlns:a16="http://schemas.microsoft.com/office/drawing/2014/main" id="{B980C7AF-2C65-4DC6-BC52-4FBD8CF270E1}"/>
              </a:ext>
            </a:extLst>
          </p:cNvPr>
          <p:cNvSpPr/>
          <p:nvPr/>
        </p:nvSpPr>
        <p:spPr>
          <a:xfrm>
            <a:off x="546731" y="78721"/>
            <a:ext cx="10883901" cy="738664"/>
          </a:xfrm>
          <a:prstGeom prst="rect">
            <a:avLst/>
          </a:prstGeom>
        </p:spPr>
        <p:txBody>
          <a:bodyPr wrap="square">
            <a:spAutoFit/>
          </a:bodyPr>
          <a:lstStyle/>
          <a:p>
            <a:pPr marL="285750" indent="-285750">
              <a:buFont typeface="Wingdings" panose="05000000000000000000" pitchFamily="2" charset="2"/>
              <a:buChar char="q"/>
            </a:pPr>
            <a:r>
              <a:rPr lang="fr-FR" sz="1400" dirty="0" err="1"/>
              <a:t>Present</a:t>
            </a:r>
            <a:r>
              <a:rPr lang="fr-FR" sz="1400" dirty="0"/>
              <a:t> </a:t>
            </a:r>
            <a:r>
              <a:rPr lang="fr-FR" sz="1400" dirty="0" err="1"/>
              <a:t>findings</a:t>
            </a:r>
            <a:r>
              <a:rPr lang="fr-FR" sz="1400" dirty="0"/>
              <a:t> on large </a:t>
            </a:r>
            <a:r>
              <a:rPr lang="fr-FR" sz="1400" dirty="0" err="1"/>
              <a:t>paper</a:t>
            </a:r>
            <a:r>
              <a:rPr lang="fr-FR" sz="1400" dirty="0"/>
              <a:t>/</a:t>
            </a:r>
            <a:r>
              <a:rPr lang="fr-FR" sz="1400" dirty="0" err="1"/>
              <a:t>write</a:t>
            </a:r>
            <a:r>
              <a:rPr lang="fr-FR" sz="1400" dirty="0"/>
              <a:t> on tables/0n laptops (in a visible format).</a:t>
            </a:r>
          </a:p>
          <a:p>
            <a:pPr marL="285750" indent="-285750">
              <a:buFont typeface="Wingdings" panose="05000000000000000000" pitchFamily="2" charset="2"/>
              <a:buChar char="q"/>
            </a:pPr>
            <a:r>
              <a:rPr lang="fr-FR" sz="1400" dirty="0"/>
              <a:t>Be </a:t>
            </a:r>
            <a:r>
              <a:rPr lang="fr-FR" sz="1400" dirty="0" err="1"/>
              <a:t>ready</a:t>
            </a:r>
            <a:r>
              <a:rPr lang="fr-FR" sz="1400" dirty="0"/>
              <a:t> to </a:t>
            </a:r>
            <a:r>
              <a:rPr lang="fr-FR" sz="1400" dirty="0" err="1"/>
              <a:t>communicate</a:t>
            </a:r>
            <a:r>
              <a:rPr lang="fr-FR" sz="1400" dirty="0"/>
              <a:t> </a:t>
            </a:r>
            <a:r>
              <a:rPr lang="fr-FR" sz="1400" dirty="0" err="1"/>
              <a:t>your</a:t>
            </a:r>
            <a:r>
              <a:rPr lang="fr-FR" sz="1400" dirty="0"/>
              <a:t> </a:t>
            </a:r>
            <a:r>
              <a:rPr lang="fr-FR" sz="1400" dirty="0" err="1"/>
              <a:t>findings</a:t>
            </a:r>
            <a:r>
              <a:rPr lang="fr-FR" sz="1400" dirty="0"/>
              <a:t> </a:t>
            </a:r>
            <a:r>
              <a:rPr lang="fr-FR" sz="1400" dirty="0" err="1"/>
              <a:t>with</a:t>
            </a:r>
            <a:r>
              <a:rPr lang="fr-FR" sz="1400" dirty="0"/>
              <a:t> </a:t>
            </a:r>
            <a:r>
              <a:rPr lang="fr-FR" sz="1400" dirty="0" err="1"/>
              <a:t>other</a:t>
            </a:r>
            <a:r>
              <a:rPr lang="fr-FR" sz="1400" dirty="0"/>
              <a:t> groups.</a:t>
            </a:r>
            <a:br>
              <a:rPr lang="en-GB" sz="1400" dirty="0"/>
            </a:br>
            <a:endParaRPr lang="fr-FR" sz="1400" dirty="0"/>
          </a:p>
        </p:txBody>
      </p:sp>
    </p:spTree>
    <p:extLst>
      <p:ext uri="{BB962C8B-B14F-4D97-AF65-F5344CB8AC3E}">
        <p14:creationId xmlns:p14="http://schemas.microsoft.com/office/powerpoint/2010/main" val="1342300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0418B2-95DB-4743-A510-D7E94ABA3F28}"/>
              </a:ext>
            </a:extLst>
          </p:cNvPr>
          <p:cNvPicPr>
            <a:picLocks noChangeAspect="1"/>
          </p:cNvPicPr>
          <p:nvPr/>
        </p:nvPicPr>
        <p:blipFill>
          <a:blip r:embed="rId2"/>
          <a:stretch>
            <a:fillRect/>
          </a:stretch>
        </p:blipFill>
        <p:spPr>
          <a:xfrm>
            <a:off x="4319588" y="6523745"/>
            <a:ext cx="3552814" cy="334254"/>
          </a:xfrm>
          <a:prstGeom prst="rect">
            <a:avLst/>
          </a:prstGeom>
        </p:spPr>
      </p:pic>
      <p:pic>
        <p:nvPicPr>
          <p:cNvPr id="3" name="Picture 2">
            <a:extLst>
              <a:ext uri="{FF2B5EF4-FFF2-40B4-BE49-F238E27FC236}">
                <a16:creationId xmlns:a16="http://schemas.microsoft.com/office/drawing/2014/main" id="{D2888B08-6D48-4BE5-87AA-7439091FDA72}"/>
              </a:ext>
            </a:extLst>
          </p:cNvPr>
          <p:cNvPicPr>
            <a:picLocks noChangeAspect="1"/>
          </p:cNvPicPr>
          <p:nvPr/>
        </p:nvPicPr>
        <p:blipFill>
          <a:blip r:embed="rId3"/>
          <a:stretch>
            <a:fillRect/>
          </a:stretch>
        </p:blipFill>
        <p:spPr>
          <a:xfrm>
            <a:off x="366076" y="-66676"/>
            <a:ext cx="10682656" cy="6590421"/>
          </a:xfrm>
          <a:prstGeom prst="rect">
            <a:avLst/>
          </a:prstGeom>
        </p:spPr>
      </p:pic>
      <p:pic>
        <p:nvPicPr>
          <p:cNvPr id="5" name="Picture 4">
            <a:extLst>
              <a:ext uri="{FF2B5EF4-FFF2-40B4-BE49-F238E27FC236}">
                <a16:creationId xmlns:a16="http://schemas.microsoft.com/office/drawing/2014/main" id="{FD3ED614-8652-46D9-9D5A-C726416A6278}"/>
              </a:ext>
            </a:extLst>
          </p:cNvPr>
          <p:cNvPicPr>
            <a:picLocks noChangeAspect="1"/>
          </p:cNvPicPr>
          <p:nvPr/>
        </p:nvPicPr>
        <p:blipFill>
          <a:blip r:embed="rId4"/>
          <a:stretch>
            <a:fillRect/>
          </a:stretch>
        </p:blipFill>
        <p:spPr>
          <a:xfrm flipH="1">
            <a:off x="10339253" y="0"/>
            <a:ext cx="1852747" cy="1833562"/>
          </a:xfrm>
          <a:prstGeom prst="rect">
            <a:avLst/>
          </a:prstGeom>
        </p:spPr>
      </p:pic>
      <p:pic>
        <p:nvPicPr>
          <p:cNvPr id="6" name="Picture 5">
            <a:extLst>
              <a:ext uri="{FF2B5EF4-FFF2-40B4-BE49-F238E27FC236}">
                <a16:creationId xmlns:a16="http://schemas.microsoft.com/office/drawing/2014/main" id="{E8C28266-09CB-45A1-95C6-A8035C96CA90}"/>
              </a:ext>
            </a:extLst>
          </p:cNvPr>
          <p:cNvPicPr>
            <a:picLocks noChangeAspect="1"/>
          </p:cNvPicPr>
          <p:nvPr/>
        </p:nvPicPr>
        <p:blipFill>
          <a:blip r:embed="rId5"/>
          <a:stretch>
            <a:fillRect/>
          </a:stretch>
        </p:blipFill>
        <p:spPr>
          <a:xfrm>
            <a:off x="3629025" y="2709862"/>
            <a:ext cx="4933950" cy="1438275"/>
          </a:xfrm>
          <a:prstGeom prst="rect">
            <a:avLst/>
          </a:prstGeom>
        </p:spPr>
      </p:pic>
    </p:spTree>
    <p:extLst>
      <p:ext uri="{BB962C8B-B14F-4D97-AF65-F5344CB8AC3E}">
        <p14:creationId xmlns:p14="http://schemas.microsoft.com/office/powerpoint/2010/main" val="1501227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5EC9-D6D6-458A-8619-5441A7008219}"/>
              </a:ext>
            </a:extLst>
          </p:cNvPr>
          <p:cNvSpPr>
            <a:spLocks noGrp="1"/>
          </p:cNvSpPr>
          <p:nvPr>
            <p:ph type="title"/>
          </p:nvPr>
        </p:nvSpPr>
        <p:spPr/>
        <p:txBody>
          <a:bodyPr/>
          <a:lstStyle/>
          <a:p>
            <a:pPr algn="ctr"/>
            <a:r>
              <a:rPr lang="fr-FR" dirty="0" err="1"/>
              <a:t>Think</a:t>
            </a:r>
            <a:r>
              <a:rPr lang="fr-FR" dirty="0"/>
              <a:t>-pair-</a:t>
            </a:r>
            <a:r>
              <a:rPr lang="fr-FR" dirty="0" err="1"/>
              <a:t>share</a:t>
            </a:r>
            <a:endParaRPr lang="fr-FR" dirty="0"/>
          </a:p>
        </p:txBody>
      </p:sp>
      <p:sp>
        <p:nvSpPr>
          <p:cNvPr id="3" name="Rectangle 2">
            <a:extLst>
              <a:ext uri="{FF2B5EF4-FFF2-40B4-BE49-F238E27FC236}">
                <a16:creationId xmlns:a16="http://schemas.microsoft.com/office/drawing/2014/main" id="{C8103660-8FA8-473F-AECC-D713DFE2A6C7}"/>
              </a:ext>
            </a:extLst>
          </p:cNvPr>
          <p:cNvSpPr/>
          <p:nvPr/>
        </p:nvSpPr>
        <p:spPr>
          <a:xfrm>
            <a:off x="838200" y="5002411"/>
            <a:ext cx="9305925" cy="1395254"/>
          </a:xfrm>
          <a:prstGeom prst="rect">
            <a:avLst/>
          </a:prstGeom>
        </p:spPr>
        <p:txBody>
          <a:bodyPr wrap="square">
            <a:spAutoFit/>
          </a:bodyPr>
          <a:lstStyle/>
          <a:p>
            <a:pPr marL="342900" lvl="0" indent="-342900">
              <a:spcBef>
                <a:spcPts val="400"/>
              </a:spcBef>
              <a:spcAft>
                <a:spcPts val="0"/>
              </a:spcAft>
              <a:buFont typeface="Symbol" panose="05050102010706020507" pitchFamily="18" charset="2"/>
              <a:buChar char=""/>
            </a:pPr>
            <a:r>
              <a:rPr lang="en-GB" sz="2000" kern="0" spc="25" dirty="0">
                <a:solidFill>
                  <a:srgbClr val="626262"/>
                </a:solidFill>
                <a:latin typeface="Calibri" panose="020F0502020204030204" pitchFamily="34" charset="0"/>
                <a:ea typeface="Times New Roman" panose="02020603050405020304" pitchFamily="18" charset="0"/>
                <a:cs typeface="Calibri" panose="020F0502020204030204" pitchFamily="34" charset="0"/>
              </a:rPr>
              <a:t>Can all knowledge be expressed in words or symbols? </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sz="2000" kern="0" spc="25" dirty="0">
                <a:solidFill>
                  <a:srgbClr val="626262"/>
                </a:solidFill>
                <a:latin typeface="Calibri" panose="020F0502020204030204" pitchFamily="34" charset="0"/>
                <a:ea typeface="Times New Roman" panose="02020603050405020304" pitchFamily="18" charset="0"/>
                <a:cs typeface="Calibri" panose="020F0502020204030204" pitchFamily="34" charset="0"/>
              </a:rPr>
              <a:t>Is it possible to think or know without language?</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400"/>
              </a:spcAft>
              <a:buFont typeface="Symbol" panose="05050102010706020507" pitchFamily="18" charset="2"/>
              <a:buChar char=""/>
            </a:pPr>
            <a:r>
              <a:rPr lang="en-US" sz="2000" kern="1050" spc="25" dirty="0">
                <a:solidFill>
                  <a:srgbClr val="626262"/>
                </a:solidFill>
                <a:latin typeface="Calibri" panose="020F0502020204030204" pitchFamily="34" charset="0"/>
                <a:ea typeface="Times New Roman" panose="02020603050405020304" pitchFamily="18" charset="0"/>
                <a:cs typeface="Calibri" panose="020F0502020204030204" pitchFamily="34" charset="0"/>
              </a:rPr>
              <a:t>To what extent is it possible, or desirable, to overcome ambiguity in language?</a:t>
            </a:r>
            <a:endParaRPr lang="en-GB" sz="2000" kern="105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400"/>
              </a:spcBef>
              <a:spcAft>
                <a:spcPts val="400"/>
              </a:spcAft>
            </a:pPr>
            <a:r>
              <a:rPr lang="en-US" kern="1050" dirty="0">
                <a:latin typeface="Calibri" panose="020F0502020204030204" pitchFamily="34" charset="0"/>
                <a:ea typeface="Times New Roman" panose="02020603050405020304" pitchFamily="18" charset="0"/>
                <a:cs typeface="Times New Roman" panose="02020603050405020304" pitchFamily="18" charset="0"/>
              </a:rPr>
              <a:t> </a:t>
            </a:r>
            <a:endParaRPr lang="en-GB" kern="105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989EDC37-1DAF-4911-97A1-1E7DEE0D3DD5}"/>
              </a:ext>
            </a:extLst>
          </p:cNvPr>
          <p:cNvPicPr>
            <a:picLocks noChangeAspect="1"/>
          </p:cNvPicPr>
          <p:nvPr/>
        </p:nvPicPr>
        <p:blipFill>
          <a:blip r:embed="rId2"/>
          <a:stretch>
            <a:fillRect/>
          </a:stretch>
        </p:blipFill>
        <p:spPr>
          <a:xfrm>
            <a:off x="9132314" y="98523"/>
            <a:ext cx="2945386" cy="244377"/>
          </a:xfrm>
          <a:prstGeom prst="rect">
            <a:avLst/>
          </a:prstGeom>
        </p:spPr>
      </p:pic>
      <p:pic>
        <p:nvPicPr>
          <p:cNvPr id="6" name="Picture 5">
            <a:extLst>
              <a:ext uri="{FF2B5EF4-FFF2-40B4-BE49-F238E27FC236}">
                <a16:creationId xmlns:a16="http://schemas.microsoft.com/office/drawing/2014/main" id="{D9CB0C1A-F154-421E-88C1-C32CEF93AE40}"/>
              </a:ext>
            </a:extLst>
          </p:cNvPr>
          <p:cNvPicPr>
            <a:picLocks noChangeAspect="1"/>
          </p:cNvPicPr>
          <p:nvPr/>
        </p:nvPicPr>
        <p:blipFill>
          <a:blip r:embed="rId3"/>
          <a:stretch>
            <a:fillRect/>
          </a:stretch>
        </p:blipFill>
        <p:spPr>
          <a:xfrm>
            <a:off x="3697752" y="1624645"/>
            <a:ext cx="4089301" cy="2556830"/>
          </a:xfrm>
          <a:prstGeom prst="rect">
            <a:avLst/>
          </a:prstGeom>
        </p:spPr>
      </p:pic>
      <p:pic>
        <p:nvPicPr>
          <p:cNvPr id="7" name="Picture 6">
            <a:extLst>
              <a:ext uri="{FF2B5EF4-FFF2-40B4-BE49-F238E27FC236}">
                <a16:creationId xmlns:a16="http://schemas.microsoft.com/office/drawing/2014/main" id="{AA193D03-BC1F-400B-98E5-DD964CB2E10A}"/>
              </a:ext>
            </a:extLst>
          </p:cNvPr>
          <p:cNvPicPr>
            <a:picLocks noChangeAspect="1"/>
          </p:cNvPicPr>
          <p:nvPr/>
        </p:nvPicPr>
        <p:blipFill>
          <a:blip r:embed="rId4"/>
          <a:stretch>
            <a:fillRect/>
          </a:stretch>
        </p:blipFill>
        <p:spPr>
          <a:xfrm flipH="1">
            <a:off x="0" y="0"/>
            <a:ext cx="1251206" cy="1238250"/>
          </a:xfrm>
          <a:prstGeom prst="rect">
            <a:avLst/>
          </a:prstGeom>
        </p:spPr>
      </p:pic>
    </p:spTree>
    <p:extLst>
      <p:ext uri="{BB962C8B-B14F-4D97-AF65-F5344CB8AC3E}">
        <p14:creationId xmlns:p14="http://schemas.microsoft.com/office/powerpoint/2010/main" val="146478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614AE-4BE1-4FFA-9734-535131EA2FD8}"/>
              </a:ext>
            </a:extLst>
          </p:cNvPr>
          <p:cNvSpPr>
            <a:spLocks noGrp="1"/>
          </p:cNvSpPr>
          <p:nvPr>
            <p:ph type="title"/>
          </p:nvPr>
        </p:nvSpPr>
        <p:spPr>
          <a:xfrm>
            <a:off x="838200" y="1165746"/>
            <a:ext cx="4467792" cy="2672830"/>
          </a:xfrm>
        </p:spPr>
        <p:txBody>
          <a:bodyPr vert="horz" lIns="91440" tIns="45720" rIns="91440" bIns="45720" rtlCol="0" anchor="b">
            <a:normAutofit/>
          </a:bodyPr>
          <a:lstStyle/>
          <a:p>
            <a:pPr algn="ctr"/>
            <a:r>
              <a:rPr lang="en-US" sz="6000" dirty="0" err="1">
                <a:solidFill>
                  <a:srgbClr val="FFFFFF"/>
                </a:solidFill>
              </a:rPr>
              <a:t>Howework</a:t>
            </a:r>
            <a:br>
              <a:rPr lang="en-US" sz="6000" kern="1200" dirty="0">
                <a:solidFill>
                  <a:srgbClr val="FFFFFF"/>
                </a:solidFill>
                <a:latin typeface="+mj-lt"/>
                <a:ea typeface="+mj-ea"/>
                <a:cs typeface="+mj-cs"/>
              </a:rPr>
            </a:br>
            <a:endParaRPr lang="en-US" sz="6000" kern="1200" dirty="0">
              <a:solidFill>
                <a:srgbClr val="FFFFFF"/>
              </a:solidFill>
              <a:latin typeface="+mj-lt"/>
              <a:ea typeface="+mj-ea"/>
              <a:cs typeface="+mj-cs"/>
            </a:endParaRPr>
          </a:p>
        </p:txBody>
      </p:sp>
      <p:pic>
        <p:nvPicPr>
          <p:cNvPr id="4" name="Graphic 3" descr="Lightbulb and pencil">
            <a:extLst>
              <a:ext uri="{FF2B5EF4-FFF2-40B4-BE49-F238E27FC236}">
                <a16:creationId xmlns:a16="http://schemas.microsoft.com/office/drawing/2014/main" id="{FF51E67D-9528-4CDF-AF48-A740CA23C4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5" name="Rectangle 4">
            <a:extLst>
              <a:ext uri="{FF2B5EF4-FFF2-40B4-BE49-F238E27FC236}">
                <a16:creationId xmlns:a16="http://schemas.microsoft.com/office/drawing/2014/main" id="{1A0EEC11-EA06-4C0F-97E0-5A074992ED17}"/>
              </a:ext>
            </a:extLst>
          </p:cNvPr>
          <p:cNvSpPr/>
          <p:nvPr/>
        </p:nvSpPr>
        <p:spPr>
          <a:xfrm>
            <a:off x="240227" y="2746802"/>
            <a:ext cx="5240446" cy="1815882"/>
          </a:xfrm>
          <a:prstGeom prst="rect">
            <a:avLst/>
          </a:prstGeom>
        </p:spPr>
        <p:txBody>
          <a:bodyPr wrap="square">
            <a:spAutoFit/>
          </a:bodyPr>
          <a:lstStyle/>
          <a:p>
            <a:endParaRPr lang="en-US" sz="2800" kern="1050" spc="25"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endParaRPr>
          </a:p>
          <a:p>
            <a:r>
              <a:rPr lang="en-GB" sz="2800" kern="0" spc="25" dirty="0">
                <a:solidFill>
                  <a:schemeClr val="accent4">
                    <a:lumMod val="20000"/>
                    <a:lumOff val="80000"/>
                  </a:schemeClr>
                </a:solidFill>
                <a:latin typeface="Calibri" panose="020F0502020204030204" pitchFamily="34" charset="0"/>
                <a:ea typeface="Times New Roman" panose="02020603050405020304" pitchFamily="18" charset="0"/>
                <a:cs typeface="Calibri" panose="020F0502020204030204" pitchFamily="34" charset="0"/>
              </a:rPr>
              <a:t>Choose one of the questions.</a:t>
            </a:r>
          </a:p>
          <a:p>
            <a:r>
              <a:rPr lang="en-GB" sz="2800" kern="0" spc="25" dirty="0">
                <a:solidFill>
                  <a:schemeClr val="accent4">
                    <a:lumMod val="20000"/>
                    <a:lumOff val="80000"/>
                  </a:schemeClr>
                </a:solidFill>
                <a:latin typeface="Calibri" panose="020F0502020204030204" pitchFamily="34" charset="0"/>
                <a:ea typeface="Times New Roman" panose="02020603050405020304" pitchFamily="18" charset="0"/>
                <a:cs typeface="Calibri" panose="020F0502020204030204" pitchFamily="34" charset="0"/>
              </a:rPr>
              <a:t>Write 250 words:</a:t>
            </a:r>
          </a:p>
          <a:p>
            <a:endParaRPr lang="fr-FR" sz="2800" dirty="0">
              <a:solidFill>
                <a:schemeClr val="accent4">
                  <a:lumMod val="20000"/>
                  <a:lumOff val="80000"/>
                </a:schemeClr>
              </a:solidFill>
            </a:endParaRPr>
          </a:p>
        </p:txBody>
      </p:sp>
      <p:sp>
        <p:nvSpPr>
          <p:cNvPr id="3" name="Rectangle 2">
            <a:extLst>
              <a:ext uri="{FF2B5EF4-FFF2-40B4-BE49-F238E27FC236}">
                <a16:creationId xmlns:a16="http://schemas.microsoft.com/office/drawing/2014/main" id="{71A19186-5EC3-497C-91C8-F4324F7A5158}"/>
              </a:ext>
            </a:extLst>
          </p:cNvPr>
          <p:cNvSpPr/>
          <p:nvPr/>
        </p:nvSpPr>
        <p:spPr>
          <a:xfrm>
            <a:off x="322855" y="4181880"/>
            <a:ext cx="4878995" cy="2133918"/>
          </a:xfrm>
          <a:prstGeom prst="rect">
            <a:avLst/>
          </a:prstGeom>
        </p:spPr>
        <p:txBody>
          <a:bodyPr wrap="square">
            <a:spAutoFit/>
          </a:bodyPr>
          <a:lstStyle/>
          <a:p>
            <a:pPr marL="342900" lvl="0" indent="-342900">
              <a:spcBef>
                <a:spcPts val="400"/>
              </a:spcBef>
              <a:spcAft>
                <a:spcPts val="0"/>
              </a:spcAft>
              <a:buFont typeface="Symbol" panose="05050102010706020507" pitchFamily="18" charset="2"/>
              <a:buChar char=""/>
            </a:pPr>
            <a:r>
              <a:rPr lang="en-GB" kern="0" spc="25" dirty="0">
                <a:solidFill>
                  <a:srgbClr val="626262"/>
                </a:solidFill>
                <a:latin typeface="Calibri" panose="020F0502020204030204" pitchFamily="34" charset="0"/>
                <a:ea typeface="Times New Roman" panose="02020603050405020304" pitchFamily="18" charset="0"/>
                <a:cs typeface="Calibri" panose="020F0502020204030204" pitchFamily="34" charset="0"/>
              </a:rPr>
              <a:t>Can all knowledge be expressed in words or symbols? </a:t>
            </a:r>
            <a:endParaRPr lang="en-GB" kern="105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0"/>
              </a:spcAft>
              <a:buFont typeface="Symbol" panose="05050102010706020507" pitchFamily="18" charset="2"/>
              <a:buChar char=""/>
            </a:pPr>
            <a:r>
              <a:rPr lang="en-GB" kern="0" spc="25" dirty="0">
                <a:solidFill>
                  <a:srgbClr val="626262"/>
                </a:solidFill>
                <a:latin typeface="Calibri" panose="020F0502020204030204" pitchFamily="34" charset="0"/>
                <a:ea typeface="Times New Roman" panose="02020603050405020304" pitchFamily="18" charset="0"/>
                <a:cs typeface="Calibri" panose="020F0502020204030204" pitchFamily="34" charset="0"/>
              </a:rPr>
              <a:t>Is it possible to think or know without language?</a:t>
            </a:r>
            <a:endParaRPr lang="en-GB" kern="105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400"/>
              </a:spcAft>
              <a:buFont typeface="Symbol" panose="05050102010706020507" pitchFamily="18" charset="2"/>
              <a:buChar char=""/>
            </a:pPr>
            <a:r>
              <a:rPr lang="en-US" kern="1050" spc="25" dirty="0">
                <a:solidFill>
                  <a:srgbClr val="626262"/>
                </a:solidFill>
                <a:latin typeface="Calibri" panose="020F0502020204030204" pitchFamily="34" charset="0"/>
                <a:ea typeface="Times New Roman" panose="02020603050405020304" pitchFamily="18" charset="0"/>
                <a:cs typeface="Calibri" panose="020F0502020204030204" pitchFamily="34" charset="0"/>
              </a:rPr>
              <a:t>To what extent is it possible, or desirable, to overcome ambiguity in language?</a:t>
            </a:r>
            <a:endParaRPr lang="en-GB" kern="105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400"/>
              </a:spcBef>
              <a:spcAft>
                <a:spcPts val="400"/>
              </a:spcAft>
            </a:pPr>
            <a:r>
              <a:rPr lang="en-US" kern="1050" dirty="0">
                <a:latin typeface="Calibri" panose="020F0502020204030204" pitchFamily="34" charset="0"/>
                <a:ea typeface="Times New Roman" panose="02020603050405020304" pitchFamily="18" charset="0"/>
                <a:cs typeface="Times New Roman" panose="02020603050405020304" pitchFamily="18" charset="0"/>
              </a:rPr>
              <a:t> </a:t>
            </a:r>
            <a:endParaRPr lang="en-GB" kern="105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694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806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DB8F74-2526-4BFF-A4D4-3DEA2482AD3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en-US" sz="2800" dirty="0">
                <a:solidFill>
                  <a:srgbClr val="FFFFFF"/>
                </a:solidFill>
              </a:rPr>
              <a:t>Warm-up:</a:t>
            </a:r>
            <a:br>
              <a:rPr lang="en-US" sz="2800" dirty="0">
                <a:solidFill>
                  <a:srgbClr val="FFFFFF"/>
                </a:solidFill>
              </a:rPr>
            </a:br>
            <a:r>
              <a:rPr lang="en-US" sz="1600" dirty="0">
                <a:solidFill>
                  <a:srgbClr val="FFFFFF"/>
                </a:solidFill>
              </a:rPr>
              <a:t>What might Magritte have meant with his painting?</a:t>
            </a:r>
            <a:br>
              <a:rPr lang="en-US" sz="1600" dirty="0">
                <a:solidFill>
                  <a:srgbClr val="FFFFFF"/>
                </a:solidFill>
              </a:rPr>
            </a:br>
            <a:r>
              <a:rPr lang="en-US" sz="1600" dirty="0">
                <a:solidFill>
                  <a:srgbClr val="FFFFFF"/>
                </a:solidFill>
              </a:rPr>
              <a:t> “</a:t>
            </a:r>
            <a:r>
              <a:rPr lang="en-US" sz="1600" dirty="0" err="1">
                <a:solidFill>
                  <a:srgbClr val="FFFFFF"/>
                </a:solidFill>
              </a:rPr>
              <a:t>Ceci</a:t>
            </a:r>
            <a:r>
              <a:rPr lang="en-US" sz="1600" dirty="0">
                <a:solidFill>
                  <a:srgbClr val="FFFFFF"/>
                </a:solidFill>
              </a:rPr>
              <a:t> </a:t>
            </a:r>
            <a:r>
              <a:rPr lang="en-US" sz="1600" dirty="0" err="1">
                <a:solidFill>
                  <a:srgbClr val="FFFFFF"/>
                </a:solidFill>
              </a:rPr>
              <a:t>n’est</a:t>
            </a:r>
            <a:r>
              <a:rPr lang="en-US" sz="1600" dirty="0">
                <a:solidFill>
                  <a:srgbClr val="FFFFFF"/>
                </a:solidFill>
              </a:rPr>
              <a:t> pas </a:t>
            </a:r>
            <a:r>
              <a:rPr lang="en-US" sz="1600" dirty="0" err="1">
                <a:solidFill>
                  <a:srgbClr val="FFFFFF"/>
                </a:solidFill>
              </a:rPr>
              <a:t>une</a:t>
            </a:r>
            <a:r>
              <a:rPr lang="en-US" sz="1600" dirty="0">
                <a:solidFill>
                  <a:srgbClr val="FFFFFF"/>
                </a:solidFill>
              </a:rPr>
              <a:t> pipe?”[this is not a pipe]</a:t>
            </a:r>
            <a:endParaRPr lang="fr-FR" sz="1600" dirty="0">
              <a:solidFill>
                <a:srgbClr val="FFFFFF"/>
              </a:solidFill>
            </a:endParaRPr>
          </a:p>
        </p:txBody>
      </p:sp>
      <p:pic>
        <p:nvPicPr>
          <p:cNvPr id="4" name="Picture 3">
            <a:extLst>
              <a:ext uri="{FF2B5EF4-FFF2-40B4-BE49-F238E27FC236}">
                <a16:creationId xmlns:a16="http://schemas.microsoft.com/office/drawing/2014/main" id="{14C9E9EB-384B-47B1-A8A5-4FF967630DBB}"/>
              </a:ext>
            </a:extLst>
          </p:cNvPr>
          <p:cNvPicPr>
            <a:picLocks noChangeAspect="1"/>
          </p:cNvPicPr>
          <p:nvPr/>
        </p:nvPicPr>
        <p:blipFill>
          <a:blip r:embed="rId2"/>
          <a:stretch>
            <a:fillRect/>
          </a:stretch>
        </p:blipFill>
        <p:spPr>
          <a:xfrm>
            <a:off x="4038600" y="1100126"/>
            <a:ext cx="7188199" cy="4654358"/>
          </a:xfrm>
          <a:prstGeom prst="rect">
            <a:avLst/>
          </a:prstGeom>
        </p:spPr>
      </p:pic>
    </p:spTree>
    <p:extLst>
      <p:ext uri="{BB962C8B-B14F-4D97-AF65-F5344CB8AC3E}">
        <p14:creationId xmlns:p14="http://schemas.microsoft.com/office/powerpoint/2010/main" val="1377526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91583"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9419"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2614AE-4BE1-4FFA-9734-535131EA2FD8}"/>
              </a:ext>
            </a:extLst>
          </p:cNvPr>
          <p:cNvSpPr>
            <a:spLocks noGrp="1"/>
          </p:cNvSpPr>
          <p:nvPr>
            <p:ph type="title"/>
          </p:nvPr>
        </p:nvSpPr>
        <p:spPr>
          <a:xfrm>
            <a:off x="838200" y="1165746"/>
            <a:ext cx="4467792" cy="2672830"/>
          </a:xfrm>
        </p:spPr>
        <p:txBody>
          <a:bodyPr vert="horz" lIns="91440" tIns="45720" rIns="91440" bIns="45720" rtlCol="0" anchor="b">
            <a:normAutofit/>
          </a:bodyPr>
          <a:lstStyle/>
          <a:p>
            <a:pPr algn="ctr"/>
            <a:r>
              <a:rPr lang="en-US" sz="6000" kern="1200" dirty="0">
                <a:solidFill>
                  <a:srgbClr val="FFFFFF"/>
                </a:solidFill>
                <a:latin typeface="+mj-lt"/>
                <a:ea typeface="+mj-ea"/>
                <a:cs typeface="+mj-cs"/>
              </a:rPr>
              <a:t>Activity</a:t>
            </a:r>
            <a:br>
              <a:rPr lang="en-US" sz="6000" kern="1200" dirty="0">
                <a:solidFill>
                  <a:srgbClr val="FFFFFF"/>
                </a:solidFill>
                <a:latin typeface="+mj-lt"/>
                <a:ea typeface="+mj-ea"/>
                <a:cs typeface="+mj-cs"/>
              </a:rPr>
            </a:br>
            <a:endParaRPr lang="en-US" sz="6000" kern="1200" dirty="0">
              <a:solidFill>
                <a:srgbClr val="FFFFFF"/>
              </a:solidFill>
              <a:latin typeface="+mj-lt"/>
              <a:ea typeface="+mj-ea"/>
              <a:cs typeface="+mj-cs"/>
            </a:endParaRPr>
          </a:p>
        </p:txBody>
      </p:sp>
      <p:pic>
        <p:nvPicPr>
          <p:cNvPr id="4" name="Graphic 3" descr="Lightbulb and pencil">
            <a:extLst>
              <a:ext uri="{FF2B5EF4-FFF2-40B4-BE49-F238E27FC236}">
                <a16:creationId xmlns:a16="http://schemas.microsoft.com/office/drawing/2014/main" id="{FF51E67D-9528-4CDF-AF48-A740CA23C4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23623"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
        <p:nvSpPr>
          <p:cNvPr id="5" name="Rectangle 4">
            <a:extLst>
              <a:ext uri="{FF2B5EF4-FFF2-40B4-BE49-F238E27FC236}">
                <a16:creationId xmlns:a16="http://schemas.microsoft.com/office/drawing/2014/main" id="{1A0EEC11-EA06-4C0F-97E0-5A074992ED17}"/>
              </a:ext>
            </a:extLst>
          </p:cNvPr>
          <p:cNvSpPr/>
          <p:nvPr/>
        </p:nvSpPr>
        <p:spPr>
          <a:xfrm>
            <a:off x="240227" y="3838576"/>
            <a:ext cx="5240446" cy="1815882"/>
          </a:xfrm>
          <a:prstGeom prst="rect">
            <a:avLst/>
          </a:prstGeom>
        </p:spPr>
        <p:txBody>
          <a:bodyPr wrap="square">
            <a:spAutoFit/>
          </a:bodyPr>
          <a:lstStyle/>
          <a:p>
            <a:endParaRPr lang="en-US" sz="2800" kern="1050" spc="25" dirty="0">
              <a:solidFill>
                <a:schemeClr val="accent4">
                  <a:lumMod val="20000"/>
                  <a:lumOff val="80000"/>
                </a:schemeClr>
              </a:solidFill>
              <a:latin typeface="Calibri" panose="020F0502020204030204" pitchFamily="34" charset="0"/>
              <a:ea typeface="Times New Roman" panose="02020603050405020304" pitchFamily="18" charset="0"/>
              <a:cs typeface="Times New Roman" panose="02020603050405020304" pitchFamily="18" charset="0"/>
            </a:endParaRPr>
          </a:p>
          <a:p>
            <a:r>
              <a:rPr lang="en-GB" sz="2800" kern="0" spc="25" dirty="0">
                <a:solidFill>
                  <a:schemeClr val="accent4">
                    <a:lumMod val="20000"/>
                    <a:lumOff val="80000"/>
                  </a:schemeClr>
                </a:solidFill>
                <a:latin typeface="Calibri" panose="020F0502020204030204" pitchFamily="34" charset="0"/>
                <a:ea typeface="Times New Roman" panose="02020603050405020304" pitchFamily="18" charset="0"/>
                <a:cs typeface="Calibri" panose="020F0502020204030204" pitchFamily="34" charset="0"/>
              </a:rPr>
              <a:t>On your linked worksheet, draw the following…</a:t>
            </a:r>
          </a:p>
          <a:p>
            <a:endParaRPr lang="fr-FR" sz="2800" dirty="0">
              <a:solidFill>
                <a:schemeClr val="accent4">
                  <a:lumMod val="20000"/>
                  <a:lumOff val="80000"/>
                </a:schemeClr>
              </a:solidFill>
            </a:endParaRPr>
          </a:p>
        </p:txBody>
      </p:sp>
    </p:spTree>
    <p:extLst>
      <p:ext uri="{BB962C8B-B14F-4D97-AF65-F5344CB8AC3E}">
        <p14:creationId xmlns:p14="http://schemas.microsoft.com/office/powerpoint/2010/main" val="3759690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95B03D72-13EF-46FA-827E-76A895024625}"/>
              </a:ext>
            </a:extLst>
          </p:cNvPr>
          <p:cNvSpPr/>
          <p:nvPr/>
        </p:nvSpPr>
        <p:spPr>
          <a:xfrm>
            <a:off x="1047750" y="1009650"/>
            <a:ext cx="2905125" cy="11525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Breakfast</a:t>
            </a:r>
          </a:p>
        </p:txBody>
      </p:sp>
      <p:sp>
        <p:nvSpPr>
          <p:cNvPr id="4" name="Oval 3">
            <a:extLst>
              <a:ext uri="{FF2B5EF4-FFF2-40B4-BE49-F238E27FC236}">
                <a16:creationId xmlns:a16="http://schemas.microsoft.com/office/drawing/2014/main" id="{868C930D-3E31-49D5-8E04-FD1EE65B753A}"/>
              </a:ext>
            </a:extLst>
          </p:cNvPr>
          <p:cNvSpPr/>
          <p:nvPr/>
        </p:nvSpPr>
        <p:spPr>
          <a:xfrm>
            <a:off x="5686425" y="1009649"/>
            <a:ext cx="2905125" cy="1152525"/>
          </a:xfrm>
          <a:prstGeom prst="ellipse">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Man</a:t>
            </a:r>
          </a:p>
        </p:txBody>
      </p:sp>
      <p:sp>
        <p:nvSpPr>
          <p:cNvPr id="5" name="Oval 4">
            <a:extLst>
              <a:ext uri="{FF2B5EF4-FFF2-40B4-BE49-F238E27FC236}">
                <a16:creationId xmlns:a16="http://schemas.microsoft.com/office/drawing/2014/main" id="{1995B19D-56EF-40D0-A661-9D3D06CCB252}"/>
              </a:ext>
            </a:extLst>
          </p:cNvPr>
          <p:cNvSpPr/>
          <p:nvPr/>
        </p:nvSpPr>
        <p:spPr>
          <a:xfrm>
            <a:off x="3324225" y="2590800"/>
            <a:ext cx="2905125" cy="1152525"/>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t>Woman</a:t>
            </a:r>
            <a:endParaRPr lang="fr-FR" sz="2400" dirty="0"/>
          </a:p>
        </p:txBody>
      </p:sp>
      <p:sp>
        <p:nvSpPr>
          <p:cNvPr id="6" name="Oval 5">
            <a:extLst>
              <a:ext uri="{FF2B5EF4-FFF2-40B4-BE49-F238E27FC236}">
                <a16:creationId xmlns:a16="http://schemas.microsoft.com/office/drawing/2014/main" id="{CCF94ACF-98CA-4276-B2BF-F72835E03D39}"/>
              </a:ext>
            </a:extLst>
          </p:cNvPr>
          <p:cNvSpPr/>
          <p:nvPr/>
        </p:nvSpPr>
        <p:spPr>
          <a:xfrm>
            <a:off x="1276350" y="4610100"/>
            <a:ext cx="2905125" cy="115252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Hope</a:t>
            </a:r>
          </a:p>
        </p:txBody>
      </p:sp>
      <p:sp>
        <p:nvSpPr>
          <p:cNvPr id="7" name="Oval 6">
            <a:extLst>
              <a:ext uri="{FF2B5EF4-FFF2-40B4-BE49-F238E27FC236}">
                <a16:creationId xmlns:a16="http://schemas.microsoft.com/office/drawing/2014/main" id="{C9F6EA2C-8765-44FC-8E81-3DC5BE4EB0B6}"/>
              </a:ext>
            </a:extLst>
          </p:cNvPr>
          <p:cNvSpPr/>
          <p:nvPr/>
        </p:nvSpPr>
        <p:spPr>
          <a:xfrm>
            <a:off x="7138987" y="3445668"/>
            <a:ext cx="2905125" cy="1152525"/>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Love</a:t>
            </a:r>
          </a:p>
        </p:txBody>
      </p:sp>
      <p:sp>
        <p:nvSpPr>
          <p:cNvPr id="8" name="Oval 7">
            <a:extLst>
              <a:ext uri="{FF2B5EF4-FFF2-40B4-BE49-F238E27FC236}">
                <a16:creationId xmlns:a16="http://schemas.microsoft.com/office/drawing/2014/main" id="{565B9526-10E4-450E-B9F4-E7297EC7D460}"/>
              </a:ext>
            </a:extLst>
          </p:cNvPr>
          <p:cNvSpPr/>
          <p:nvPr/>
        </p:nvSpPr>
        <p:spPr>
          <a:xfrm>
            <a:off x="4895850" y="5233988"/>
            <a:ext cx="2905125" cy="1152525"/>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t>God</a:t>
            </a:r>
            <a:endParaRPr lang="fr-FR" sz="2400" dirty="0"/>
          </a:p>
        </p:txBody>
      </p:sp>
      <p:sp>
        <p:nvSpPr>
          <p:cNvPr id="9" name="Oval 8">
            <a:extLst>
              <a:ext uri="{FF2B5EF4-FFF2-40B4-BE49-F238E27FC236}">
                <a16:creationId xmlns:a16="http://schemas.microsoft.com/office/drawing/2014/main" id="{C1DABC8D-50C8-442F-8C97-5C76CFEF1FFA}"/>
              </a:ext>
            </a:extLst>
          </p:cNvPr>
          <p:cNvSpPr/>
          <p:nvPr/>
        </p:nvSpPr>
        <p:spPr>
          <a:xfrm>
            <a:off x="8696325" y="1716881"/>
            <a:ext cx="2905125" cy="1152525"/>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Cat</a:t>
            </a:r>
          </a:p>
        </p:txBody>
      </p:sp>
      <p:sp>
        <p:nvSpPr>
          <p:cNvPr id="10" name="Oval 9">
            <a:extLst>
              <a:ext uri="{FF2B5EF4-FFF2-40B4-BE49-F238E27FC236}">
                <a16:creationId xmlns:a16="http://schemas.microsoft.com/office/drawing/2014/main" id="{C317364B-8E81-4EEE-BE2B-5EE9123848B0}"/>
              </a:ext>
            </a:extLst>
          </p:cNvPr>
          <p:cNvSpPr/>
          <p:nvPr/>
        </p:nvSpPr>
        <p:spPr>
          <a:xfrm>
            <a:off x="8220075" y="5174455"/>
            <a:ext cx="3538537" cy="1283495"/>
          </a:xfrm>
          <a:prstGeom prst="ellipse">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err="1"/>
              <a:t>Collateral</a:t>
            </a:r>
            <a:r>
              <a:rPr lang="fr-FR" sz="2400" dirty="0"/>
              <a:t> damage/</a:t>
            </a:r>
            <a:r>
              <a:rPr lang="fr-FR" sz="2400" dirty="0" err="1"/>
              <a:t>killing</a:t>
            </a:r>
            <a:r>
              <a:rPr lang="fr-FR" sz="2400" dirty="0"/>
              <a:t> of innocent people</a:t>
            </a:r>
          </a:p>
        </p:txBody>
      </p:sp>
    </p:spTree>
    <p:extLst>
      <p:ext uri="{BB962C8B-B14F-4D97-AF65-F5344CB8AC3E}">
        <p14:creationId xmlns:p14="http://schemas.microsoft.com/office/powerpoint/2010/main" val="8622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BCA87-018A-4115-A8F8-2FEDD3268488}"/>
              </a:ext>
            </a:extLst>
          </p:cNvPr>
          <p:cNvSpPr>
            <a:spLocks noGrp="1"/>
          </p:cNvSpPr>
          <p:nvPr>
            <p:ph type="title"/>
          </p:nvPr>
        </p:nvSpPr>
        <p:spPr>
          <a:xfrm>
            <a:off x="6391275" y="505359"/>
            <a:ext cx="5290142" cy="5576792"/>
          </a:xfrm>
        </p:spPr>
        <p:txBody>
          <a:bodyPr vert="horz" lIns="91440" tIns="45720" rIns="91440" bIns="45720" rtlCol="0" anchor="b">
            <a:normAutofit fontScale="90000"/>
          </a:bodyPr>
          <a:lstStyle/>
          <a:p>
            <a:pPr algn="ctr"/>
            <a:br>
              <a:rPr lang="en-US" sz="2800" dirty="0">
                <a:solidFill>
                  <a:srgbClr val="FFFFFF"/>
                </a:solidFill>
              </a:rPr>
            </a:br>
            <a:br>
              <a:rPr lang="en-US" sz="2800" dirty="0">
                <a:solidFill>
                  <a:srgbClr val="FFFFFF"/>
                </a:solidFill>
              </a:rPr>
            </a:br>
            <a:br>
              <a:rPr lang="en-US" sz="2800" dirty="0">
                <a:solidFill>
                  <a:srgbClr val="FFFFFF"/>
                </a:solidFill>
              </a:rPr>
            </a:br>
            <a:r>
              <a:rPr lang="en-US" sz="2800" b="1" dirty="0">
                <a:solidFill>
                  <a:srgbClr val="FFFFFF"/>
                </a:solidFill>
              </a:rPr>
              <a:t>Discussion prompts</a:t>
            </a:r>
            <a:br>
              <a:rPr lang="en-US" sz="2800" b="1" dirty="0">
                <a:solidFill>
                  <a:srgbClr val="FFFFFF"/>
                </a:solidFill>
              </a:rPr>
            </a:br>
            <a:r>
              <a:rPr lang="en-US" sz="2800" b="1" dirty="0">
                <a:solidFill>
                  <a:srgbClr val="FFFFFF"/>
                </a:solidFill>
              </a:rPr>
              <a:t> following the drawing task:</a:t>
            </a:r>
            <a:br>
              <a:rPr lang="en-US" sz="2800" b="1" dirty="0">
                <a:solidFill>
                  <a:srgbClr val="FFFFFF"/>
                </a:solidFill>
              </a:rPr>
            </a:br>
            <a:br>
              <a:rPr lang="en-US" sz="2800" b="1" dirty="0">
                <a:solidFill>
                  <a:srgbClr val="FFFFFF"/>
                </a:solidFill>
              </a:rPr>
            </a:br>
            <a:r>
              <a:rPr lang="en-US" sz="2000" dirty="0">
                <a:solidFill>
                  <a:srgbClr val="FFFFFF"/>
                </a:solidFill>
              </a:rPr>
              <a:t> To what extent are the words or symbols you used a good representation of “what is really out there”</a:t>
            </a:r>
            <a:r>
              <a:rPr lang="en-US" sz="2000" kern="1200" dirty="0">
                <a:solidFill>
                  <a:srgbClr val="FFFFFF"/>
                </a:solidFill>
                <a:latin typeface="+mj-lt"/>
                <a:ea typeface="+mj-ea"/>
                <a:cs typeface="+mj-cs"/>
              </a:rPr>
              <a:t>?</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How might the symbols, images, or words we employ sometimes take on a life of their own? </a:t>
            </a: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dirty="0">
                <a:solidFill>
                  <a:srgbClr val="FFFFFF"/>
                </a:solidFill>
              </a:rPr>
              <a:t>Is it possible that we sometimes think through words, signs or symbols and forget (the scope of) “what is really out there”?</a:t>
            </a:r>
            <a:br>
              <a:rPr lang="en-US" sz="20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sp>
        <p:nvSpPr>
          <p:cNvPr id="13"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Lightbulb and gear">
            <a:extLst>
              <a:ext uri="{FF2B5EF4-FFF2-40B4-BE49-F238E27FC236}">
                <a16:creationId xmlns:a16="http://schemas.microsoft.com/office/drawing/2014/main" id="{70D55599-92D4-4CD3-A7F4-7EEF563E7A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804654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3A623F1-66C6-4ECD-B939-7057EBF5A946}"/>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dirty="0">
                <a:solidFill>
                  <a:srgbClr val="FFFFFF"/>
                </a:solidFill>
                <a:latin typeface="+mj-lt"/>
                <a:ea typeface="+mj-ea"/>
                <a:cs typeface="+mj-cs"/>
              </a:rPr>
              <a:t>Language and Meaning:</a:t>
            </a:r>
            <a:br>
              <a:rPr lang="en-US" sz="4800" kern="1200" dirty="0">
                <a:solidFill>
                  <a:srgbClr val="FFFFFF"/>
                </a:solidFill>
                <a:latin typeface="+mj-lt"/>
                <a:ea typeface="+mj-ea"/>
                <a:cs typeface="+mj-cs"/>
              </a:rPr>
            </a:br>
            <a:r>
              <a:rPr lang="en-US" sz="1400" kern="1200" dirty="0">
                <a:solidFill>
                  <a:srgbClr val="FFFFFF"/>
                </a:solidFill>
                <a:latin typeface="+mj-lt"/>
                <a:ea typeface="+mj-ea"/>
                <a:cs typeface="+mj-cs"/>
              </a:rPr>
              <a:t>Video from Crash Course Philosophy. </a:t>
            </a:r>
            <a:r>
              <a:rPr lang="en-US" sz="1400" dirty="0">
                <a:solidFill>
                  <a:srgbClr val="FFFFFF"/>
                </a:solidFill>
              </a:rPr>
              <a:t> </a:t>
            </a:r>
            <a:r>
              <a:rPr lang="en-US" sz="1400" dirty="0">
                <a:solidFill>
                  <a:srgbClr val="FFFFFF"/>
                </a:solidFill>
                <a:hlinkClick r:id="rId3"/>
              </a:rPr>
              <a:t>https://www.youtube.com/watch?v=zmwgmt7wcv8</a:t>
            </a:r>
            <a:br>
              <a:rPr lang="en-US" sz="1400" dirty="0">
                <a:solidFill>
                  <a:srgbClr val="FFFFFF"/>
                </a:solidFill>
              </a:rPr>
            </a:br>
            <a:br>
              <a:rPr lang="en-US" sz="1400" dirty="0">
                <a:solidFill>
                  <a:srgbClr val="FFFFFF"/>
                </a:solidFill>
              </a:rPr>
            </a:br>
            <a:endParaRPr lang="en-US" sz="4800" kern="1200" dirty="0">
              <a:solidFill>
                <a:srgbClr val="FFFFFF"/>
              </a:solidFill>
              <a:latin typeface="+mj-lt"/>
              <a:ea typeface="+mj-ea"/>
              <a:cs typeface="+mj-cs"/>
            </a:endParaRPr>
          </a:p>
        </p:txBody>
      </p:sp>
      <p:sp>
        <p:nvSpPr>
          <p:cNvPr id="16" name="Rectangle 15">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title="Language &amp; Meaning: Crash Course Philosophy #26">
            <a:hlinkClick r:id="" action="ppaction://media"/>
            <a:extLst>
              <a:ext uri="{FF2B5EF4-FFF2-40B4-BE49-F238E27FC236}">
                <a16:creationId xmlns:a16="http://schemas.microsoft.com/office/drawing/2014/main" id="{052D08B9-FB25-48A5-B6F3-6B4536213929}"/>
              </a:ext>
            </a:extLst>
          </p:cNvPr>
          <p:cNvPicPr>
            <a:picLocks noRot="1" noChangeAspect="1"/>
          </p:cNvPicPr>
          <p:nvPr>
            <a:videoFile r:link="rId1"/>
          </p:nvPr>
        </p:nvPicPr>
        <p:blipFill>
          <a:blip r:embed="rId4"/>
          <a:stretch>
            <a:fillRect/>
          </a:stretch>
        </p:blipFill>
        <p:spPr>
          <a:xfrm>
            <a:off x="6920559" y="2380395"/>
            <a:ext cx="3737164" cy="2111497"/>
          </a:xfrm>
          <a:prstGeom prst="rect">
            <a:avLst/>
          </a:prstGeom>
        </p:spPr>
      </p:pic>
    </p:spTree>
    <p:extLst>
      <p:ext uri="{BB962C8B-B14F-4D97-AF65-F5344CB8AC3E}">
        <p14:creationId xmlns:p14="http://schemas.microsoft.com/office/powerpoint/2010/main" val="39225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EDDED0-4FAF-4A16-BFDA-36D6506C6F9A}"/>
              </a:ext>
            </a:extLst>
          </p:cNvPr>
          <p:cNvPicPr>
            <a:picLocks noChangeAspect="1"/>
          </p:cNvPicPr>
          <p:nvPr/>
        </p:nvPicPr>
        <p:blipFill rotWithShape="1">
          <a:blip r:embed="rId2"/>
          <a:srcRect l="4000"/>
          <a:stretch/>
        </p:blipFill>
        <p:spPr>
          <a:xfrm>
            <a:off x="20" y="10"/>
            <a:ext cx="12191980" cy="685799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5FE47780-7B62-44C5-BF68-C65ABF941CC5}"/>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dirty="0">
                <a:solidFill>
                  <a:schemeClr val="tx1">
                    <a:lumMod val="85000"/>
                    <a:lumOff val="15000"/>
                  </a:schemeClr>
                </a:solidFill>
              </a:rPr>
              <a:t>Language as a map?</a:t>
            </a:r>
          </a:p>
        </p:txBody>
      </p:sp>
      <p:pic>
        <p:nvPicPr>
          <p:cNvPr id="9" name="Picture 8">
            <a:extLst>
              <a:ext uri="{FF2B5EF4-FFF2-40B4-BE49-F238E27FC236}">
                <a16:creationId xmlns:a16="http://schemas.microsoft.com/office/drawing/2014/main" id="{69D92606-533E-44DF-9C0D-9217F7E318B5}"/>
              </a:ext>
            </a:extLst>
          </p:cNvPr>
          <p:cNvPicPr>
            <a:picLocks noChangeAspect="1"/>
          </p:cNvPicPr>
          <p:nvPr/>
        </p:nvPicPr>
        <p:blipFill>
          <a:blip r:embed="rId3"/>
          <a:stretch>
            <a:fillRect/>
          </a:stretch>
        </p:blipFill>
        <p:spPr>
          <a:xfrm>
            <a:off x="8832849" y="95730"/>
            <a:ext cx="3254376" cy="277911"/>
          </a:xfrm>
          <a:prstGeom prst="rect">
            <a:avLst/>
          </a:prstGeom>
        </p:spPr>
      </p:pic>
    </p:spTree>
    <p:extLst>
      <p:ext uri="{BB962C8B-B14F-4D97-AF65-F5344CB8AC3E}">
        <p14:creationId xmlns:p14="http://schemas.microsoft.com/office/powerpoint/2010/main" val="2181076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4C37-72D8-4376-9914-DB09607BD008}"/>
              </a:ext>
            </a:extLst>
          </p:cNvPr>
          <p:cNvSpPr>
            <a:spLocks noGrp="1"/>
          </p:cNvSpPr>
          <p:nvPr>
            <p:ph type="title"/>
          </p:nvPr>
        </p:nvSpPr>
        <p:spPr>
          <a:xfrm>
            <a:off x="504825" y="346075"/>
            <a:ext cx="11410950" cy="1325563"/>
          </a:xfrm>
          <a:solidFill>
            <a:schemeClr val="accent2"/>
          </a:solidFill>
        </p:spPr>
        <p:txBody>
          <a:bodyPr/>
          <a:lstStyle/>
          <a:p>
            <a:r>
              <a:rPr lang="fr-FR" dirty="0" err="1"/>
              <a:t>Knowledge</a:t>
            </a:r>
            <a:r>
              <a:rPr lang="fr-FR" dirty="0"/>
              <a:t> as a </a:t>
            </a:r>
            <a:r>
              <a:rPr lang="fr-FR" dirty="0" err="1"/>
              <a:t>map</a:t>
            </a:r>
            <a:r>
              <a:rPr lang="fr-FR" dirty="0"/>
              <a:t> </a:t>
            </a:r>
            <a:r>
              <a:rPr lang="fr-FR" sz="1600" dirty="0" err="1"/>
              <a:t>link</a:t>
            </a:r>
            <a:r>
              <a:rPr lang="fr-FR" sz="1600" dirty="0"/>
              <a:t> to </a:t>
            </a:r>
            <a:r>
              <a:rPr lang="fr-FR" sz="1600" dirty="0" err="1"/>
              <a:t>Core</a:t>
            </a:r>
            <a:r>
              <a:rPr lang="fr-FR" sz="1600" dirty="0"/>
              <a:t> </a:t>
            </a:r>
            <a:r>
              <a:rPr lang="fr-FR" sz="1600" dirty="0" err="1"/>
              <a:t>theme</a:t>
            </a:r>
            <a:r>
              <a:rPr lang="fr-FR" sz="1600" dirty="0"/>
              <a:t>: (</a:t>
            </a:r>
            <a:r>
              <a:rPr lang="fr-FR" sz="1600" dirty="0" err="1"/>
              <a:t>Knowledge</a:t>
            </a:r>
            <a:r>
              <a:rPr lang="fr-FR" sz="1600" dirty="0"/>
              <a:t> and the </a:t>
            </a:r>
            <a:r>
              <a:rPr lang="fr-FR" sz="1600" dirty="0" err="1"/>
              <a:t>Knower</a:t>
            </a:r>
            <a:r>
              <a:rPr lang="fr-FR" sz="1600" dirty="0"/>
              <a:t>).</a:t>
            </a:r>
            <a:endParaRPr lang="fr-FR" dirty="0"/>
          </a:p>
        </p:txBody>
      </p:sp>
      <p:sp>
        <p:nvSpPr>
          <p:cNvPr id="3" name="Rectangle 2">
            <a:extLst>
              <a:ext uri="{FF2B5EF4-FFF2-40B4-BE49-F238E27FC236}">
                <a16:creationId xmlns:a16="http://schemas.microsoft.com/office/drawing/2014/main" id="{F2AEB0B5-BDF6-4021-B043-A8738D153581}"/>
              </a:ext>
            </a:extLst>
          </p:cNvPr>
          <p:cNvSpPr/>
          <p:nvPr/>
        </p:nvSpPr>
        <p:spPr>
          <a:xfrm>
            <a:off x="504825" y="1833563"/>
            <a:ext cx="11410950" cy="4659312"/>
          </a:xfrm>
          <a:prstGeom prst="rect">
            <a:avLst/>
          </a:prstGeom>
          <a:solidFill>
            <a:schemeClr val="accent2">
              <a:lumMod val="20000"/>
              <a:lumOff val="80000"/>
            </a:schemeClr>
          </a:solidFill>
        </p:spPr>
        <p:txBody>
          <a:bodyPr wrap="square">
            <a:spAutoFit/>
          </a:bodyPr>
          <a:lstStyle/>
          <a:p>
            <a:r>
              <a:rPr lang="en-US" dirty="0">
                <a:solidFill>
                  <a:srgbClr val="626262"/>
                </a:solidFill>
                <a:latin typeface="Quattrocento"/>
              </a:rPr>
              <a:t>The TOK guide uses the map metaphor to help us understand the concept of knowledge.</a:t>
            </a:r>
          </a:p>
          <a:p>
            <a:endParaRPr lang="en-US" dirty="0">
              <a:solidFill>
                <a:srgbClr val="626262"/>
              </a:solidFill>
              <a:latin typeface="Quattrocento"/>
            </a:endParaRPr>
          </a:p>
          <a:p>
            <a:r>
              <a:rPr lang="en-US" dirty="0">
                <a:solidFill>
                  <a:srgbClr val="555555"/>
                </a:solidFill>
                <a:latin typeface="Quattrocento"/>
              </a:rPr>
              <a:t>"</a:t>
            </a:r>
            <a:r>
              <a:rPr lang="en-US" i="1" dirty="0">
                <a:solidFill>
                  <a:srgbClr val="555555"/>
                </a:solidFill>
                <a:latin typeface="Quattrocento"/>
              </a:rPr>
              <a:t>A map is a representation, or picture, of the world. It is necessarily simplified—indeed its power derives from this fact. Items not relevant to the particular purpose of the map are omitted. For example, one would not expect to see every tree and bush faithfully represented on a street map designed to aid navigation around a city—just the basic street plan will do. A city street map, however, is quite a different thing to a building plan of a house or the picture of a continent in an atlas. So knowledge intended to explain one aspect of the world, say, its physical nature, might look really quite different to knowledge that is designed to explain, for example, the way human beings interact.</a:t>
            </a:r>
            <a:r>
              <a:rPr lang="en-US" dirty="0">
                <a:solidFill>
                  <a:srgbClr val="555555"/>
                </a:solidFill>
                <a:latin typeface="Quattrocento"/>
              </a:rPr>
              <a:t>" (p.16, TOK Guide, First Assessment 2015). </a:t>
            </a:r>
          </a:p>
          <a:p>
            <a:endParaRPr lang="en-US" dirty="0">
              <a:solidFill>
                <a:srgbClr val="555555"/>
              </a:solidFill>
              <a:latin typeface="Quattrocento"/>
            </a:endParaRPr>
          </a:p>
          <a:p>
            <a:r>
              <a:rPr lang="en-US" dirty="0">
                <a:solidFill>
                  <a:srgbClr val="555555"/>
                </a:solidFill>
                <a:latin typeface="Quattrocento"/>
              </a:rPr>
              <a:t> "</a:t>
            </a:r>
            <a:r>
              <a:rPr lang="en-US" i="1" dirty="0">
                <a:solidFill>
                  <a:srgbClr val="626262"/>
                </a:solidFill>
                <a:latin typeface="Quattrocento"/>
              </a:rPr>
              <a:t>A metaphor such as this can support rich discussions about knowledge and accuracy, about how knowledge grows and changes, and about the difference between producing and using knowledge. It can also prompt interesting wider reflections on the cultural assumptions behind our understanding of what maps are or should be, or the way that the cartographer’s perspective is reflected in a map. Maps and knowledge are produced by, and in turn produce, a particular perspective.</a:t>
            </a:r>
            <a:r>
              <a:rPr lang="en-US" dirty="0">
                <a:solidFill>
                  <a:srgbClr val="626262"/>
                </a:solidFill>
                <a:latin typeface="Quattrocento"/>
              </a:rPr>
              <a:t>" (TOK guide, First assessment 2022).</a:t>
            </a:r>
            <a:br>
              <a:rPr lang="en-US" dirty="0"/>
            </a:br>
            <a:endParaRPr lang="fr-FR" dirty="0"/>
          </a:p>
        </p:txBody>
      </p:sp>
    </p:spTree>
    <p:extLst>
      <p:ext uri="{BB962C8B-B14F-4D97-AF65-F5344CB8AC3E}">
        <p14:creationId xmlns:p14="http://schemas.microsoft.com/office/powerpoint/2010/main" val="997139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8BBCA87-018A-4115-A8F8-2FEDD3268488}"/>
              </a:ext>
            </a:extLst>
          </p:cNvPr>
          <p:cNvSpPr>
            <a:spLocks noGrp="1"/>
          </p:cNvSpPr>
          <p:nvPr>
            <p:ph type="title"/>
          </p:nvPr>
        </p:nvSpPr>
        <p:spPr>
          <a:xfrm>
            <a:off x="6651624" y="2134105"/>
            <a:ext cx="5004986" cy="3349097"/>
          </a:xfrm>
        </p:spPr>
        <p:txBody>
          <a:bodyPr vert="horz" lIns="91440" tIns="45720" rIns="91440" bIns="45720" rtlCol="0" anchor="b">
            <a:normAutofit/>
          </a:bodyPr>
          <a:lstStyle/>
          <a:p>
            <a:pPr algn="ctr"/>
            <a:r>
              <a:rPr lang="en-US" sz="2800" dirty="0">
                <a:solidFill>
                  <a:srgbClr val="FFFFFF"/>
                </a:solidFill>
              </a:rPr>
              <a:t> To what extent does language “map what we know”?</a:t>
            </a: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br>
              <a:rPr lang="en-US" sz="2800" kern="1200" dirty="0">
                <a:solidFill>
                  <a:srgbClr val="FFFFFF"/>
                </a:solidFill>
                <a:latin typeface="+mj-lt"/>
                <a:ea typeface="+mj-ea"/>
                <a:cs typeface="+mj-cs"/>
              </a:rPr>
            </a:br>
            <a:br>
              <a:rPr lang="en-US" sz="1800" kern="1200" dirty="0">
                <a:solidFill>
                  <a:srgbClr val="FFFFFF"/>
                </a:solidFill>
                <a:latin typeface="+mj-lt"/>
                <a:ea typeface="+mj-ea"/>
                <a:cs typeface="+mj-cs"/>
              </a:rPr>
            </a:br>
            <a:endParaRPr lang="en-US" sz="1800" kern="1200" dirty="0">
              <a:solidFill>
                <a:srgbClr val="FFFFFF"/>
              </a:solidFill>
              <a:latin typeface="+mj-lt"/>
              <a:ea typeface="+mj-ea"/>
              <a:cs typeface="+mj-cs"/>
            </a:endParaRPr>
          </a:p>
        </p:txBody>
      </p:sp>
      <p:sp>
        <p:nvSpPr>
          <p:cNvPr id="13" name="Oval 12">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Lightbulb and gear">
            <a:extLst>
              <a:ext uri="{FF2B5EF4-FFF2-40B4-BE49-F238E27FC236}">
                <a16:creationId xmlns:a16="http://schemas.microsoft.com/office/drawing/2014/main" id="{70D55599-92D4-4CD3-A7F4-7EEF563E7AE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27690171"/>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TotalTime>
  <Words>1002</Words>
  <Application>Microsoft Office PowerPoint</Application>
  <PresentationFormat>Widescreen</PresentationFormat>
  <Paragraphs>80</Paragraphs>
  <Slides>15</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Quattrocento</vt:lpstr>
      <vt:lpstr>Symbol</vt:lpstr>
      <vt:lpstr>Wingdings</vt:lpstr>
      <vt:lpstr>Office Theme</vt:lpstr>
      <vt:lpstr>Language to map what we know</vt:lpstr>
      <vt:lpstr>Warm-up: What might Magritte have meant with his painting?  “Ceci n’est pas une pipe?”[this is not a pipe]</vt:lpstr>
      <vt:lpstr>Activity </vt:lpstr>
      <vt:lpstr>PowerPoint Presentation</vt:lpstr>
      <vt:lpstr>   Discussion prompts  following the drawing task:   To what extent are the words or symbols you used a good representation of “what is really out there”?   How might the symbols, images, or words we employ sometimes take on a life of their own?   Is it possible that we sometimes think through words, signs or symbols and forget (the scope of) “what is really out there”? </vt:lpstr>
      <vt:lpstr>Language and Meaning: Video from Crash Course Philosophy.  https://www.youtube.com/watch?v=zmwgmt7wcv8  </vt:lpstr>
      <vt:lpstr>Language as a map?</vt:lpstr>
      <vt:lpstr>Knowledge as a map link to Core theme: (Knowledge and the Knower).</vt:lpstr>
      <vt:lpstr> To what extent does language “map what we know”?    </vt:lpstr>
      <vt:lpstr>PowerPoint Presentation</vt:lpstr>
      <vt:lpstr>Core learning activity: Language and purpose. Analyse, research and explore the nature and purpose of language within your allocated AOK.   Group task: each group is allocated a different AOK/subject discipline. (Research skills, communication, inquiry-based learning)     </vt:lpstr>
      <vt:lpstr>Imagine….</vt:lpstr>
      <vt:lpstr>PowerPoint Presentation</vt:lpstr>
      <vt:lpstr>Think-pair-share</vt:lpstr>
      <vt:lpstr>Howework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to map what we know</dc:title>
  <dc:creator>An Gulinck</dc:creator>
  <cp:lastModifiedBy>An Gulinck</cp:lastModifiedBy>
  <cp:revision>16</cp:revision>
  <dcterms:created xsi:type="dcterms:W3CDTF">2021-06-28T10:48:20Z</dcterms:created>
  <dcterms:modified xsi:type="dcterms:W3CDTF">2021-06-30T03:16:52Z</dcterms:modified>
</cp:coreProperties>
</file>