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74" r:id="rId15"/>
    <p:sldId id="275" r:id="rId16"/>
    <p:sldId id="270" r:id="rId17"/>
    <p:sldId id="269"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37633-2553-4B60-A329-12F1FDA5C716}" type="datetimeFigureOut">
              <a:rPr lang="en-US" smtClean="0"/>
              <a:pPr/>
              <a:t>11/16/2011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4BFBEA-3FC2-4439-B25B-670D324EA67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37633-2553-4B60-A329-12F1FDA5C716}" type="datetimeFigureOut">
              <a:rPr lang="en-US" smtClean="0"/>
              <a:pPr/>
              <a:t>11/16/2011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BFBEA-3FC2-4439-B25B-670D324EA67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10" y="2285992"/>
            <a:ext cx="7772400" cy="1470025"/>
          </a:xfrm>
        </p:spPr>
        <p:txBody>
          <a:bodyPr>
            <a:normAutofit/>
          </a:bodyPr>
          <a:lstStyle/>
          <a:p>
            <a:r>
              <a:rPr lang="en-GB" sz="5400" dirty="0" smtClean="0"/>
              <a:t>What is History? </a:t>
            </a:r>
            <a:endParaRPr lang="en-GB" sz="5400" dirty="0"/>
          </a:p>
        </p:txBody>
      </p:sp>
      <p:sp>
        <p:nvSpPr>
          <p:cNvPr id="5" name="Subtitle 4"/>
          <p:cNvSpPr>
            <a:spLocks noGrp="1"/>
          </p:cNvSpPr>
          <p:nvPr>
            <p:ph type="subTitle" idx="1"/>
          </p:nvPr>
        </p:nvSpPr>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Indoctrination?</a:t>
            </a:r>
            <a:endParaRPr lang="en-GB" dirty="0"/>
          </a:p>
        </p:txBody>
      </p:sp>
      <p:pic>
        <p:nvPicPr>
          <p:cNvPr id="4" name="Content Placeholder 3" descr="yourlandmine.jpg"/>
          <p:cNvPicPr>
            <a:picLocks noGrp="1" noChangeAspect="1"/>
          </p:cNvPicPr>
          <p:nvPr>
            <p:ph idx="1"/>
          </p:nvPr>
        </p:nvPicPr>
        <p:blipFill>
          <a:blip r:embed="rId2" cstate="print"/>
          <a:stretch>
            <a:fillRect/>
          </a:stretch>
        </p:blipFill>
        <p:spPr>
          <a:xfrm>
            <a:off x="2928926" y="1785926"/>
            <a:ext cx="2668916" cy="358079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None/>
            </a:pPr>
            <a:r>
              <a:rPr lang="en-GB" sz="6000" dirty="0" smtClean="0"/>
              <a:t>  Although Saladin was a Turk he was an honourable soldier.</a:t>
            </a:r>
            <a:endParaRPr lang="en-GB" sz="6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080805-gorillas-congo_big.jpg"/>
          <p:cNvPicPr>
            <a:picLocks noGrp="1" noChangeAspect="1"/>
          </p:cNvPicPr>
          <p:nvPr>
            <p:ph idx="1"/>
          </p:nvPr>
        </p:nvPicPr>
        <p:blipFill>
          <a:blip r:embed="rId2" cstate="print"/>
          <a:stretch>
            <a:fillRect/>
          </a:stretch>
        </p:blipFill>
        <p:spPr>
          <a:xfrm>
            <a:off x="2285984" y="2071678"/>
            <a:ext cx="4391025" cy="3200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Schools of Sejara: Marxist Determinism</a:t>
            </a:r>
            <a:endParaRPr lang="en-GB" dirty="0"/>
          </a:p>
        </p:txBody>
      </p:sp>
      <p:pic>
        <p:nvPicPr>
          <p:cNvPr id="4" name="Content Placeholder 3" descr="imagesCA7BG38Z.jpg"/>
          <p:cNvPicPr>
            <a:picLocks noGrp="1" noChangeAspect="1"/>
          </p:cNvPicPr>
          <p:nvPr>
            <p:ph idx="1"/>
          </p:nvPr>
        </p:nvPicPr>
        <p:blipFill>
          <a:blip r:embed="rId2" cstate="print"/>
          <a:stretch>
            <a:fillRect/>
          </a:stretch>
        </p:blipFill>
        <p:spPr>
          <a:xfrm>
            <a:off x="2714612" y="2285992"/>
            <a:ext cx="3429024" cy="240543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Nineteenth Century Mill Owner</a:t>
            </a:r>
            <a:endParaRPr lang="en-GB" dirty="0"/>
          </a:p>
        </p:txBody>
      </p:sp>
      <p:sp>
        <p:nvSpPr>
          <p:cNvPr id="3" name="Content Placeholder 2"/>
          <p:cNvSpPr>
            <a:spLocks noGrp="1"/>
          </p:cNvSpPr>
          <p:nvPr>
            <p:ph idx="1"/>
          </p:nvPr>
        </p:nvSpPr>
        <p:spPr/>
        <p:txBody>
          <a:bodyPr>
            <a:normAutofit/>
          </a:bodyPr>
          <a:lstStyle/>
          <a:p>
            <a:r>
              <a:rPr lang="en-GB" dirty="0" smtClean="0"/>
              <a:t>I feel in my conscience that I should do something for my workers. Does the bible not say that I must help my neighbour? I would be shrinking in my God-given responsibility if I did not educate my workers, to curb their gin-drinking and their vicious lives. I will build them decent housing, close the public houses and give them rational forms of entertainment.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Marxist Response.</a:t>
            </a:r>
            <a:endParaRPr lang="en-GB" dirty="0"/>
          </a:p>
        </p:txBody>
      </p:sp>
      <p:sp>
        <p:nvSpPr>
          <p:cNvPr id="3" name="Content Placeholder 2"/>
          <p:cNvSpPr>
            <a:spLocks noGrp="1"/>
          </p:cNvSpPr>
          <p:nvPr>
            <p:ph idx="1"/>
          </p:nvPr>
        </p:nvSpPr>
        <p:spPr/>
        <p:txBody>
          <a:bodyPr>
            <a:normAutofit/>
          </a:bodyPr>
          <a:lstStyle/>
          <a:p>
            <a:r>
              <a:rPr lang="en-GB" sz="2400" dirty="0" smtClean="0"/>
              <a:t>How convenient! You say your ideas are shaped by the promptings of God within your soul and the study of the bible. They are actually shaped by your economic need. What you want is a skilled workforce, so you educate them. You want them to be disciplined and punctual so you build houses near the factory and stop their traditional visits to inns. You may not realise it but your religion is a cloak for your class interest. In church your workers will no doubt hear the preacher encourage them to be deferential, hard-working and to accept their position in life.</a:t>
            </a:r>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Left </a:t>
            </a:r>
            <a:endParaRPr lang="en-GB" dirty="0"/>
          </a:p>
        </p:txBody>
      </p:sp>
      <p:pic>
        <p:nvPicPr>
          <p:cNvPr id="4" name="Content Placeholder 3" descr="image_preview.jpg"/>
          <p:cNvPicPr>
            <a:picLocks noGrp="1" noChangeAspect="1"/>
          </p:cNvPicPr>
          <p:nvPr>
            <p:ph idx="1"/>
          </p:nvPr>
        </p:nvPicPr>
        <p:blipFill>
          <a:blip r:embed="rId2" cstate="print"/>
          <a:stretch>
            <a:fillRect/>
          </a:stretch>
        </p:blipFill>
        <p:spPr>
          <a:xfrm>
            <a:off x="3286116" y="2214554"/>
            <a:ext cx="2495561" cy="293292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a:t>
            </a:r>
            <a:endParaRPr lang="en-GB" dirty="0"/>
          </a:p>
        </p:txBody>
      </p:sp>
      <p:pic>
        <p:nvPicPr>
          <p:cNvPr id="4" name="Content Placeholder 3" descr="imgNiall%20Ferguson1.jpg"/>
          <p:cNvPicPr>
            <a:picLocks noGrp="1" noChangeAspect="1"/>
          </p:cNvPicPr>
          <p:nvPr>
            <p:ph idx="1"/>
          </p:nvPr>
        </p:nvPicPr>
        <p:blipFill>
          <a:blip r:embed="rId2" cstate="print"/>
          <a:stretch>
            <a:fillRect/>
          </a:stretch>
        </p:blipFill>
        <p:spPr>
          <a:xfrm>
            <a:off x="3114675" y="2142966"/>
            <a:ext cx="2914650" cy="344043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believe teachers.</a:t>
            </a:r>
            <a:endParaRPr lang="en-GB" dirty="0"/>
          </a:p>
        </p:txBody>
      </p:sp>
      <p:pic>
        <p:nvPicPr>
          <p:cNvPr id="4" name="Content Placeholder 3" descr="tumblr_l93gz6csQd1qbj01p.png"/>
          <p:cNvPicPr>
            <a:picLocks noGrp="1" noChangeAspect="1"/>
          </p:cNvPicPr>
          <p:nvPr>
            <p:ph idx="1"/>
          </p:nvPr>
        </p:nvPicPr>
        <p:blipFill>
          <a:blip r:embed="rId2" cstate="print"/>
          <a:stretch>
            <a:fillRect/>
          </a:stretch>
        </p:blipFill>
        <p:spPr>
          <a:xfrm>
            <a:off x="2190750" y="2077244"/>
            <a:ext cx="4762500" cy="35718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rticle-1132389-033E42C1000005DC-814_468x405.jpg"/>
          <p:cNvPicPr>
            <a:picLocks noGrp="1" noChangeAspect="1"/>
          </p:cNvPicPr>
          <p:nvPr>
            <p:ph idx="1"/>
          </p:nvPr>
        </p:nvPicPr>
        <p:blipFill>
          <a:blip r:embed="rId2" cstate="print"/>
          <a:stretch>
            <a:fillRect/>
          </a:stretch>
        </p:blipFill>
        <p:spPr>
          <a:xfrm>
            <a:off x="2112579" y="1734836"/>
            <a:ext cx="4918841" cy="425669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a:t>
            </a:r>
            <a:endParaRPr lang="en-GB" dirty="0"/>
          </a:p>
        </p:txBody>
      </p:sp>
      <p:sp>
        <p:nvSpPr>
          <p:cNvPr id="3" name="Content Placeholder 2"/>
          <p:cNvSpPr>
            <a:spLocks noGrp="1"/>
          </p:cNvSpPr>
          <p:nvPr>
            <p:ph idx="1"/>
          </p:nvPr>
        </p:nvSpPr>
        <p:spPr/>
        <p:txBody>
          <a:bodyPr/>
          <a:lstStyle/>
          <a:p>
            <a:r>
              <a:rPr lang="en-GB" dirty="0" smtClean="0"/>
              <a:t>Continuous record of (</a:t>
            </a:r>
            <a:r>
              <a:rPr lang="en-GB" dirty="0" err="1" smtClean="0"/>
              <a:t>esp</a:t>
            </a:r>
            <a:r>
              <a:rPr lang="en-GB" dirty="0" smtClean="0"/>
              <a:t> public) events.</a:t>
            </a:r>
          </a:p>
          <a:p>
            <a:r>
              <a:rPr lang="en-GB" dirty="0" smtClean="0"/>
              <a:t>Study of past events</a:t>
            </a:r>
          </a:p>
          <a:p>
            <a:r>
              <a:rPr lang="en-GB" dirty="0" smtClean="0"/>
              <a:t>Past or record</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The-End.jpg"/>
          <p:cNvPicPr>
            <a:picLocks noGrp="1" noChangeAspect="1"/>
          </p:cNvPicPr>
          <p:nvPr>
            <p:ph idx="1"/>
          </p:nvPr>
        </p:nvPicPr>
        <p:blipFill>
          <a:blip r:embed="rId2" cstate="print"/>
          <a:stretch>
            <a:fillRect/>
          </a:stretch>
        </p:blipFill>
        <p:spPr>
          <a:xfrm>
            <a:off x="2286160" y="1600200"/>
            <a:ext cx="4571680"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Issues for History Students:</a:t>
            </a:r>
            <a:endParaRPr lang="en-GB" dirty="0"/>
          </a:p>
        </p:txBody>
      </p:sp>
      <p:sp>
        <p:nvSpPr>
          <p:cNvPr id="3" name="Content Placeholder 2"/>
          <p:cNvSpPr>
            <a:spLocks noGrp="1"/>
          </p:cNvSpPr>
          <p:nvPr>
            <p:ph idx="1"/>
          </p:nvPr>
        </p:nvSpPr>
        <p:spPr/>
        <p:txBody>
          <a:bodyPr/>
          <a:lstStyle/>
          <a:p>
            <a:r>
              <a:rPr lang="en-GB" dirty="0" smtClean="0"/>
              <a:t>How do we know what happened in the past?</a:t>
            </a:r>
          </a:p>
          <a:p>
            <a:r>
              <a:rPr lang="en-GB" dirty="0" smtClean="0"/>
              <a:t>Can we ever have an accurate picture of what happened in the past?</a:t>
            </a:r>
          </a:p>
          <a:p>
            <a:r>
              <a:rPr lang="en-GB" dirty="0" smtClean="0"/>
              <a:t>What factors can prevent us from getting an accurate picture of the past?</a:t>
            </a:r>
          </a:p>
          <a:p>
            <a:r>
              <a:rPr lang="en-GB" dirty="0" smtClean="0"/>
              <a:t>Who decides what history </a:t>
            </a:r>
            <a:r>
              <a:rPr lang="en-GB" smtClean="0"/>
              <a:t>we study?</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Limited Range of Sources</a:t>
            </a:r>
            <a:endParaRPr lang="en-GB" dirty="0"/>
          </a:p>
        </p:txBody>
      </p:sp>
      <p:pic>
        <p:nvPicPr>
          <p:cNvPr id="4" name="Content Placeholder 3" descr="alexander-the-great.jpg"/>
          <p:cNvPicPr>
            <a:picLocks noGrp="1" noChangeAspect="1"/>
          </p:cNvPicPr>
          <p:nvPr>
            <p:ph idx="1"/>
          </p:nvPr>
        </p:nvPicPr>
        <p:blipFill>
          <a:blip r:embed="rId2" cstate="print"/>
          <a:stretch>
            <a:fillRect/>
          </a:stretch>
        </p:blipFill>
        <p:spPr>
          <a:xfrm>
            <a:off x="2885574" y="1600200"/>
            <a:ext cx="3372851"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Limited Range of Sources</a:t>
            </a:r>
            <a:endParaRPr lang="en-GB" dirty="0"/>
          </a:p>
        </p:txBody>
      </p:sp>
      <p:pic>
        <p:nvPicPr>
          <p:cNvPr id="4" name="Content Placeholder 3" descr="cortez-montezuma-mexico-city.jpg"/>
          <p:cNvPicPr>
            <a:picLocks noGrp="1" noChangeAspect="1"/>
          </p:cNvPicPr>
          <p:nvPr>
            <p:ph idx="1"/>
          </p:nvPr>
        </p:nvPicPr>
        <p:blipFill>
          <a:blip r:embed="rId2" cstate="print"/>
          <a:stretch>
            <a:fillRect/>
          </a:stretch>
        </p:blipFill>
        <p:spPr>
          <a:xfrm>
            <a:off x="1284778" y="1600200"/>
            <a:ext cx="6574444"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Rewriting History</a:t>
            </a:r>
            <a:endParaRPr lang="en-GB" dirty="0"/>
          </a:p>
        </p:txBody>
      </p:sp>
      <p:pic>
        <p:nvPicPr>
          <p:cNvPr id="5" name="Content Placeholder 4" descr="richard3.jpg"/>
          <p:cNvPicPr>
            <a:picLocks noGrp="1" noChangeAspect="1"/>
          </p:cNvPicPr>
          <p:nvPr>
            <p:ph idx="1"/>
          </p:nvPr>
        </p:nvPicPr>
        <p:blipFill>
          <a:blip r:embed="rId2" cstate="print"/>
          <a:stretch>
            <a:fillRect/>
          </a:stretch>
        </p:blipFill>
        <p:spPr>
          <a:xfrm>
            <a:off x="3214678" y="2071678"/>
            <a:ext cx="2476510" cy="325323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Accessing the Past</a:t>
            </a:r>
            <a:r>
              <a:rPr lang="en-GB" dirty="0" smtClean="0"/>
              <a:t>: textbooks</a:t>
            </a:r>
            <a:r>
              <a:rPr lang="en-GB" dirty="0" smtClean="0"/>
              <a:t>.</a:t>
            </a:r>
            <a:endParaRPr lang="en-GB" dirty="0"/>
          </a:p>
        </p:txBody>
      </p:sp>
      <p:pic>
        <p:nvPicPr>
          <p:cNvPr id="4" name="Content Placeholder 3" descr="untitled.bmp"/>
          <p:cNvPicPr>
            <a:picLocks noGrp="1" noChangeAspect="1"/>
          </p:cNvPicPr>
          <p:nvPr>
            <p:ph idx="1"/>
          </p:nvPr>
        </p:nvPicPr>
        <p:blipFill>
          <a:blip r:embed="rId2" cstate="print"/>
          <a:stretch>
            <a:fillRect/>
          </a:stretch>
        </p:blipFill>
        <p:spPr>
          <a:xfrm>
            <a:off x="3786182" y="2786058"/>
            <a:ext cx="1500197" cy="190124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Airbrushing the Past and Indoctrination.</a:t>
            </a:r>
            <a:endParaRPr lang="en-GB" dirty="0"/>
          </a:p>
        </p:txBody>
      </p:sp>
      <p:pic>
        <p:nvPicPr>
          <p:cNvPr id="4" name="Content Placeholder 3" descr="social studies 001.jpg"/>
          <p:cNvPicPr>
            <a:picLocks noGrp="1" noChangeAspect="1"/>
          </p:cNvPicPr>
          <p:nvPr>
            <p:ph idx="1"/>
          </p:nvPr>
        </p:nvPicPr>
        <p:blipFill>
          <a:blip r:embed="rId2" cstate="print"/>
          <a:stretch>
            <a:fillRect/>
          </a:stretch>
        </p:blipFill>
        <p:spPr>
          <a:xfrm>
            <a:off x="3357554" y="2143116"/>
            <a:ext cx="2428887" cy="323851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Westernisation?</a:t>
            </a:r>
            <a:endParaRPr lang="en-GB" dirty="0"/>
          </a:p>
        </p:txBody>
      </p:sp>
      <p:pic>
        <p:nvPicPr>
          <p:cNvPr id="4" name="Content Placeholder 3" descr="historymalaya3.jpg"/>
          <p:cNvPicPr>
            <a:picLocks noGrp="1" noChangeAspect="1"/>
          </p:cNvPicPr>
          <p:nvPr>
            <p:ph idx="1"/>
          </p:nvPr>
        </p:nvPicPr>
        <p:blipFill>
          <a:blip r:embed="rId2" cstate="print"/>
          <a:stretch>
            <a:fillRect/>
          </a:stretch>
        </p:blipFill>
        <p:spPr>
          <a:xfrm>
            <a:off x="1456018" y="1600200"/>
            <a:ext cx="6231963"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310</Words>
  <Application>Microsoft Office PowerPoint</Application>
  <PresentationFormat>On-screen Show (4:3)</PresentationFormat>
  <Paragraphs>26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What is History? </vt:lpstr>
      <vt:lpstr>Definition:</vt:lpstr>
      <vt:lpstr>Some Issues for History Students:</vt:lpstr>
      <vt:lpstr>Limited Range of Sources</vt:lpstr>
      <vt:lpstr>Limited Range of Sources</vt:lpstr>
      <vt:lpstr>Rewriting History</vt:lpstr>
      <vt:lpstr>Accessing the Past: textbooks.</vt:lpstr>
      <vt:lpstr>Airbrushing the Past and Indoctrination.</vt:lpstr>
      <vt:lpstr>Westernisation?</vt:lpstr>
      <vt:lpstr>Indoctrination?</vt:lpstr>
      <vt:lpstr>Slide 11</vt:lpstr>
      <vt:lpstr>Slide 12</vt:lpstr>
      <vt:lpstr>Schools of Sejara: Marxist Determinism</vt:lpstr>
      <vt:lpstr>Nineteenth Century Mill Owner</vt:lpstr>
      <vt:lpstr>Marxist Response.</vt:lpstr>
      <vt:lpstr>Left </vt:lpstr>
      <vt:lpstr>Right</vt:lpstr>
      <vt:lpstr>Don’t believe teachers.</vt:lpstr>
      <vt:lpstr>Slide 19</vt:lpstr>
      <vt:lpstr>Slide 20</vt:lpstr>
    </vt:vector>
  </TitlesOfParts>
  <Company>Jerudong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History? </dc:title>
  <dc:creator>dgriffit</dc:creator>
  <cp:lastModifiedBy>secstaff</cp:lastModifiedBy>
  <cp:revision>12</cp:revision>
  <dcterms:created xsi:type="dcterms:W3CDTF">2011-11-15T04:33:57Z</dcterms:created>
  <dcterms:modified xsi:type="dcterms:W3CDTF">2011-11-15T23:13:28Z</dcterms:modified>
</cp:coreProperties>
</file>